
<file path=[Content_Types].xml><?xml version="1.0" encoding="utf-8"?>
<Types xmlns="http://schemas.openxmlformats.org/package/2006/content-types">
  <Default Extension="jpeg" ContentType="image/jpeg"/>
  <Default Extension="jp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357" r:id="rId3"/>
    <p:sldId id="257" r:id="rId4"/>
    <p:sldId id="258" r:id="rId5"/>
    <p:sldId id="259" r:id="rId6"/>
    <p:sldId id="260" r:id="rId7"/>
    <p:sldId id="261" r:id="rId8"/>
    <p:sldId id="266" r:id="rId9"/>
    <p:sldId id="294" r:id="rId10"/>
    <p:sldId id="295" r:id="rId11"/>
    <p:sldId id="262" r:id="rId12"/>
    <p:sldId id="263" r:id="rId13"/>
    <p:sldId id="265" r:id="rId14"/>
    <p:sldId id="264" r:id="rId15"/>
    <p:sldId id="284" r:id="rId16"/>
    <p:sldId id="286" r:id="rId17"/>
    <p:sldId id="285" r:id="rId18"/>
    <p:sldId id="287" r:id="rId19"/>
    <p:sldId id="267" r:id="rId20"/>
    <p:sldId id="268" r:id="rId21"/>
    <p:sldId id="269" r:id="rId22"/>
    <p:sldId id="270" r:id="rId23"/>
    <p:sldId id="271" r:id="rId24"/>
    <p:sldId id="272" r:id="rId25"/>
    <p:sldId id="297" r:id="rId26"/>
    <p:sldId id="273" r:id="rId27"/>
    <p:sldId id="274" r:id="rId28"/>
    <p:sldId id="277" r:id="rId29"/>
    <p:sldId id="278" r:id="rId30"/>
    <p:sldId id="276" r:id="rId31"/>
    <p:sldId id="281" r:id="rId32"/>
    <p:sldId id="282" r:id="rId33"/>
    <p:sldId id="283" r:id="rId34"/>
    <p:sldId id="352" r:id="rId35"/>
    <p:sldId id="353" r:id="rId36"/>
    <p:sldId id="354" r:id="rId37"/>
    <p:sldId id="356" r:id="rId38"/>
    <p:sldId id="275" r:id="rId39"/>
    <p:sldId id="279" r:id="rId40"/>
    <p:sldId id="280" r:id="rId41"/>
    <p:sldId id="288" r:id="rId42"/>
    <p:sldId id="289" r:id="rId43"/>
    <p:sldId id="290" r:id="rId44"/>
    <p:sldId id="291" r:id="rId45"/>
    <p:sldId id="292" r:id="rId46"/>
    <p:sldId id="293" r:id="rId47"/>
    <p:sldId id="296" r:id="rId48"/>
    <p:sldId id="299" r:id="rId49"/>
    <p:sldId id="298" r:id="rId50"/>
    <p:sldId id="351" r:id="rId51"/>
    <p:sldId id="303" r:id="rId52"/>
    <p:sldId id="305" r:id="rId53"/>
    <p:sldId id="343" r:id="rId54"/>
    <p:sldId id="344" r:id="rId55"/>
    <p:sldId id="342" r:id="rId56"/>
    <p:sldId id="345" r:id="rId57"/>
    <p:sldId id="346" r:id="rId58"/>
    <p:sldId id="347" r:id="rId59"/>
    <p:sldId id="348" r:id="rId60"/>
    <p:sldId id="349" r:id="rId61"/>
    <p:sldId id="300" r:id="rId62"/>
    <p:sldId id="301" r:id="rId63"/>
    <p:sldId id="302" r:id="rId64"/>
    <p:sldId id="306" r:id="rId65"/>
    <p:sldId id="307" r:id="rId66"/>
    <p:sldId id="308" r:id="rId67"/>
    <p:sldId id="309" r:id="rId68"/>
    <p:sldId id="310" r:id="rId69"/>
    <p:sldId id="311" r:id="rId70"/>
    <p:sldId id="312" r:id="rId71"/>
    <p:sldId id="313" r:id="rId72"/>
    <p:sldId id="314" r:id="rId73"/>
    <p:sldId id="315" r:id="rId74"/>
    <p:sldId id="316" r:id="rId75"/>
    <p:sldId id="317" r:id="rId76"/>
    <p:sldId id="318" r:id="rId77"/>
    <p:sldId id="319" r:id="rId78"/>
    <p:sldId id="320" r:id="rId79"/>
    <p:sldId id="321" r:id="rId80"/>
    <p:sldId id="322" r:id="rId81"/>
    <p:sldId id="323" r:id="rId82"/>
    <p:sldId id="324" r:id="rId83"/>
    <p:sldId id="325" r:id="rId84"/>
    <p:sldId id="326" r:id="rId85"/>
    <p:sldId id="327" r:id="rId86"/>
    <p:sldId id="328" r:id="rId87"/>
    <p:sldId id="329" r:id="rId88"/>
    <p:sldId id="330" r:id="rId89"/>
    <p:sldId id="331" r:id="rId90"/>
    <p:sldId id="332" r:id="rId91"/>
    <p:sldId id="333" r:id="rId92"/>
    <p:sldId id="334" r:id="rId93"/>
    <p:sldId id="335" r:id="rId94"/>
    <p:sldId id="336" r:id="rId95"/>
    <p:sldId id="337" r:id="rId96"/>
    <p:sldId id="338" r:id="rId97"/>
    <p:sldId id="340" r:id="rId98"/>
    <p:sldId id="341" r:id="rId99"/>
    <p:sldId id="339" r:id="rId100"/>
    <p:sldId id="350" r:id="rId10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2" d="100"/>
          <a:sy n="72" d="100"/>
        </p:scale>
        <p:origin x="660"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a:pPr/>
              <a:t>8/29/2019</a:t>
            </a:fld>
            <a:endParaRPr lang="en-US"/>
          </a:p>
        </p:txBody>
      </p:sp>
      <p:sp>
        <p:nvSpPr>
          <p:cNvPr id="5" name="Footer Placeholder 4"/>
          <p:cNvSpPr>
            <a:spLocks noGrp="1"/>
          </p:cNvSpPr>
          <p:nvPr>
            <p:ph type="ftr" sz="quarter" idx="11"/>
          </p:nvPr>
        </p:nvSpPr>
        <p:spPr/>
        <p:txBody>
          <a:bodyPr/>
          <a:lstStyle/>
          <a:p>
            <a:endParaRPr lang="en-US"/>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D57F1E4F-1CFF-5643-939E-217C01CDF565}" type="slidenum">
              <a:rPr lang="en-US"/>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a:pPr/>
              <a:t>8/29/2019</a:t>
            </a:fld>
            <a:endParaRPr lang="en-US"/>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a:pPr/>
              <a:t>8/29/2019</a:t>
            </a:fld>
            <a:endParaRPr lang="en-US"/>
          </a:p>
        </p:txBody>
      </p:sp>
      <p:sp>
        <p:nvSpPr>
          <p:cNvPr id="5" name="Footer Placeholder 4"/>
          <p:cNvSpPr>
            <a:spLocks noGrp="1"/>
          </p:cNvSpPr>
          <p:nvPr>
            <p:ph type="ftr" sz="quarter" idx="11"/>
          </p:nvPr>
        </p:nvSpPr>
        <p:spPr/>
        <p:txBody>
          <a:bodyPr/>
          <a:lstStyle/>
          <a:p>
            <a:endParaRPr lang="en-US"/>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a:pPr/>
              <a:t>‹#›</a:t>
            </a:fld>
            <a:endParaRPr lang="en-US"/>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solidFill>
                <a:effectLst/>
                <a:latin typeface="Arial"/>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a:pPr/>
              <a:t>8/29/2019</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a:pPr/>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a:pPr/>
              <a:t>8/29/2019</a:t>
            </a:fld>
            <a:endParaRPr lang="en-US"/>
          </a:p>
        </p:txBody>
      </p:sp>
      <p:sp>
        <p:nvSpPr>
          <p:cNvPr id="6" name="Footer Placeholder 5"/>
          <p:cNvSpPr>
            <a:spLocks noGrp="1"/>
          </p:cNvSpPr>
          <p:nvPr>
            <p:ph type="ftr" sz="quarter" idx="11"/>
          </p:nvPr>
        </p:nvSpPr>
        <p:spPr/>
        <p:txBody>
          <a:bodyPr/>
          <a:lstStyle/>
          <a:p>
            <a:endParaRPr lang="en-US"/>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a:pPr/>
              <a:t>‹#›</a:t>
            </a:fld>
            <a:endParaRPr lang="en-US"/>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a:pPr/>
              <a:t>8/29/2019</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a:pPr/>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a:pPr/>
              <a:t>8/29/2019</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a:pPr/>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a:pPr/>
              <a:t>8/29/2019</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a:pPr/>
              <a:t>8/29/2019</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a:pPr/>
              <a:t>8/29/2019</a:t>
            </a:fld>
            <a:endParaRPr lang="en-US"/>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a:pPr/>
              <a:t>8/29/2019</a:t>
            </a:fld>
            <a:endParaRPr lang="en-US"/>
          </a:p>
        </p:txBody>
      </p:sp>
      <p:sp>
        <p:nvSpPr>
          <p:cNvPr id="6" name="Footer Placeholder 5"/>
          <p:cNvSpPr>
            <a:spLocks noGrp="1"/>
          </p:cNvSpPr>
          <p:nvPr>
            <p:ph type="ftr" sz="quarter" idx="11"/>
          </p:nvPr>
        </p:nvSpPr>
        <p:spPr/>
        <p:txBody>
          <a:bodyPr/>
          <a:lstStyle/>
          <a:p>
            <a:endParaRPr lang="en-US"/>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a:pPr/>
              <a:t>8/29/2019</a:t>
            </a:fld>
            <a:endParaRPr lang="en-US"/>
          </a:p>
        </p:txBody>
      </p:sp>
      <p:sp>
        <p:nvSpPr>
          <p:cNvPr id="8" name="Footer Placeholder 7"/>
          <p:cNvSpPr>
            <a:spLocks noGrp="1"/>
          </p:cNvSpPr>
          <p:nvPr>
            <p:ph type="ftr" sz="quarter" idx="11"/>
          </p:nvPr>
        </p:nvSpPr>
        <p:spPr/>
        <p:txBody>
          <a:bodyPr/>
          <a:lstStyle/>
          <a:p>
            <a:endParaRPr lang="en-US"/>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a:pPr/>
              <a:t>8/29/2019</a:t>
            </a:fld>
            <a:endParaRPr lang="en-US"/>
          </a:p>
        </p:txBody>
      </p:sp>
      <p:sp>
        <p:nvSpPr>
          <p:cNvPr id="4" name="Footer Placeholder 3"/>
          <p:cNvSpPr>
            <a:spLocks noGrp="1"/>
          </p:cNvSpPr>
          <p:nvPr>
            <p:ph type="ftr" sz="quarter" idx="11"/>
          </p:nvPr>
        </p:nvSpPr>
        <p:spPr/>
        <p:txBody>
          <a:bodyPr/>
          <a:lstStyle/>
          <a:p>
            <a:endParaRPr lang="en-US"/>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D57F1E4F-1CFF-5643-939E-217C01CDF565}" type="slidenum">
              <a:rPr lang="en-US"/>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a:pPr/>
              <a:t>8/29/2019</a:t>
            </a:fld>
            <a:endParaRPr lang="en-US"/>
          </a:p>
        </p:txBody>
      </p:sp>
      <p:sp>
        <p:nvSpPr>
          <p:cNvPr id="3" name="Footer Placeholder 2"/>
          <p:cNvSpPr>
            <a:spLocks noGrp="1"/>
          </p:cNvSpPr>
          <p:nvPr>
            <p:ph type="ftr" sz="quarter" idx="11"/>
          </p:nvPr>
        </p:nvSpPr>
        <p:spPr/>
        <p:txBody>
          <a:bodyPr/>
          <a:lstStyle/>
          <a:p>
            <a:endParaRPr lang="en-US"/>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D57F1E4F-1CFF-5643-939E-217C01CDF565}" type="slidenum">
              <a:rPr lang="en-US"/>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a:pPr/>
              <a:t>8/29/2019</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D57F1E4F-1CFF-5643-939E-217C01CDF565}" type="slidenum">
              <a:rPr lang="en-US"/>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a:pPr/>
              <a:t>8/29/2019</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a:pPr/>
              <a:t>8/29/2019</a:t>
            </a:fld>
            <a:endParaRPr lang="en-US"/>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D57F1E4F-1CFF-5643-939E-217C01CDF565}" type="slidenum">
              <a:rPr lang="en-US"/>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2" r:id="rId12"/>
    <p:sldLayoutId id="2147483663" r:id="rId13"/>
    <p:sldLayoutId id="2147483664" r:id="rId14"/>
    <p:sldLayoutId id="2147483658" r:id="rId15"/>
    <p:sldLayoutId id="2147483659"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51.jp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52.jp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53.jp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54.jp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55.jp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56.jp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57.jp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58.jp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59.jp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60.jp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61.jp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62.jp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63.jp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64.jp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65.jp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FCI Learning Management System</a:t>
            </a:r>
          </a:p>
        </p:txBody>
      </p:sp>
      <p:sp>
        <p:nvSpPr>
          <p:cNvPr id="3" name="Subtitle 2"/>
          <p:cNvSpPr>
            <a:spLocks noGrp="1"/>
          </p:cNvSpPr>
          <p:nvPr>
            <p:ph type="subTitle" idx="1"/>
          </p:nvPr>
        </p:nvSpPr>
        <p:spPr/>
        <p:txBody>
          <a:bodyPr>
            <a:normAutofit/>
          </a:bodyPr>
          <a:lstStyle/>
          <a:p>
            <a:r>
              <a:rPr lang="en-US" sz="2000"/>
              <a:t>Dr\ Essam Shaban</a:t>
            </a:r>
          </a:p>
        </p:txBody>
      </p:sp>
    </p:spTree>
    <p:extLst>
      <p:ext uri="{BB962C8B-B14F-4D97-AF65-F5344CB8AC3E}">
        <p14:creationId xmlns:p14="http://schemas.microsoft.com/office/powerpoint/2010/main" val="4973908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925" y="172279"/>
            <a:ext cx="8911687" cy="742122"/>
          </a:xfrm>
        </p:spPr>
        <p:txBody>
          <a:bodyPr>
            <a:normAutofit fontScale="90000"/>
          </a:bodyPr>
          <a:lstStyle/>
          <a:p>
            <a:r>
              <a:rPr lang="en-US" dirty="0">
                <a:solidFill>
                  <a:srgbClr val="FF0000"/>
                </a:solidFill>
              </a:rPr>
              <a:t>The Lecturer – Features</a:t>
            </a:r>
            <a:br>
              <a:rPr lang="en-US" dirty="0">
                <a:solidFill>
                  <a:srgbClr val="FF0000"/>
                </a:solidFill>
              </a:rPr>
            </a:br>
            <a:r>
              <a:rPr lang="en-US" sz="2400" dirty="0">
                <a:solidFill>
                  <a:srgbClr val="0070C0"/>
                </a:solidFill>
              </a:rPr>
              <a:t>2. Downloading Downloadable Materials</a:t>
            </a:r>
            <a:endParaRPr lang="en-US" sz="2400" dirty="0"/>
          </a:p>
        </p:txBody>
      </p:sp>
      <p:pic>
        <p:nvPicPr>
          <p:cNvPr id="9" name="Content Placeholder 8"/>
          <p:cNvPicPr>
            <a:picLocks noGrp="1" noChangeAspect="1"/>
          </p:cNvPicPr>
          <p:nvPr>
            <p:ph idx="1"/>
          </p:nvPr>
        </p:nvPicPr>
        <p:blipFill>
          <a:blip r:embed="rId2"/>
          <a:stretch>
            <a:fillRect/>
          </a:stretch>
        </p:blipFill>
        <p:spPr>
          <a:xfrm>
            <a:off x="0" y="1285461"/>
            <a:ext cx="12192000" cy="5572539"/>
          </a:xfrm>
        </p:spPr>
      </p:pic>
    </p:spTree>
    <p:extLst>
      <p:ext uri="{BB962C8B-B14F-4D97-AF65-F5344CB8AC3E}">
        <p14:creationId xmlns:p14="http://schemas.microsoft.com/office/powerpoint/2010/main" val="260621069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905AFC-715B-4A5C-BC66-DD822858CE34}"/>
              </a:ext>
            </a:extLst>
          </p:cNvPr>
          <p:cNvSpPr>
            <a:spLocks noGrp="1"/>
          </p:cNvSpPr>
          <p:nvPr>
            <p:ph type="title"/>
          </p:nvPr>
        </p:nvSpPr>
        <p:spPr/>
        <p:txBody>
          <a:bodyPr/>
          <a:lstStyle/>
          <a:p>
            <a:r>
              <a:rPr lang="en-US" b="1" u="sng" dirty="0">
                <a:solidFill>
                  <a:srgbClr val="FF0000"/>
                </a:solidFill>
              </a:rPr>
              <a:t>Conclusion</a:t>
            </a:r>
          </a:p>
        </p:txBody>
      </p:sp>
      <p:sp>
        <p:nvSpPr>
          <p:cNvPr id="3" name="Content Placeholder 2">
            <a:extLst>
              <a:ext uri="{FF2B5EF4-FFF2-40B4-BE49-F238E27FC236}">
                <a16:creationId xmlns:a16="http://schemas.microsoft.com/office/drawing/2014/main" id="{9D5E9FD9-793D-4A9A-ABB9-65349C6BEBB2}"/>
              </a:ext>
            </a:extLst>
          </p:cNvPr>
          <p:cNvSpPr>
            <a:spLocks noGrp="1"/>
          </p:cNvSpPr>
          <p:nvPr>
            <p:ph idx="1"/>
          </p:nvPr>
        </p:nvSpPr>
        <p:spPr/>
        <p:txBody>
          <a:bodyPr>
            <a:normAutofit/>
          </a:bodyPr>
          <a:lstStyle/>
          <a:p>
            <a:r>
              <a:rPr lang="en-US" sz="2000" dirty="0"/>
              <a:t>The System Is Made To Handle The Relationship Between The Lecturers and Students As They Are The Main Parts In The Educational Process In Many Different Maters Such As:</a:t>
            </a:r>
          </a:p>
          <a:p>
            <a:pPr marL="400050" indent="-400050">
              <a:buFont typeface="+mj-lt"/>
              <a:buAutoNum type="romanUcPeriod"/>
            </a:pPr>
            <a:r>
              <a:rPr lang="en-US" sz="2000" dirty="0"/>
              <a:t>Viewing Students In The Groups</a:t>
            </a:r>
          </a:p>
          <a:p>
            <a:pPr marL="400050" indent="-400050">
              <a:buFont typeface="+mj-lt"/>
              <a:buAutoNum type="romanUcPeriod"/>
            </a:pPr>
            <a:r>
              <a:rPr lang="en-US" sz="2000" dirty="0"/>
              <a:t>Uploading &amp; Downloading Material Files</a:t>
            </a:r>
          </a:p>
          <a:p>
            <a:pPr marL="400050" indent="-400050">
              <a:buFont typeface="+mj-lt"/>
              <a:buAutoNum type="romanUcPeriod"/>
            </a:pPr>
            <a:r>
              <a:rPr lang="en-US" sz="2000" dirty="0"/>
              <a:t>Sending &amp; Receiving Messages</a:t>
            </a:r>
          </a:p>
          <a:p>
            <a:pPr marL="400050" indent="-400050">
              <a:buFont typeface="+mj-lt"/>
              <a:buAutoNum type="romanUcPeriod"/>
            </a:pPr>
            <a:r>
              <a:rPr lang="en-US" sz="2000" dirty="0"/>
              <a:t>Receiving Notifications From Each Other</a:t>
            </a:r>
          </a:p>
          <a:p>
            <a:pPr marL="400050" indent="-400050">
              <a:buFont typeface="+mj-lt"/>
              <a:buAutoNum type="romanUcPeriod"/>
            </a:pPr>
            <a:endParaRPr lang="en-US" sz="2000" dirty="0"/>
          </a:p>
          <a:p>
            <a:pPr marL="400050" indent="-400050">
              <a:buFont typeface="+mj-lt"/>
              <a:buAutoNum type="romanUcPeriod"/>
            </a:pPr>
            <a:endParaRPr lang="en-US" sz="2000" dirty="0"/>
          </a:p>
        </p:txBody>
      </p:sp>
    </p:spTree>
    <p:extLst>
      <p:ext uri="{BB962C8B-B14F-4D97-AF65-F5344CB8AC3E}">
        <p14:creationId xmlns:p14="http://schemas.microsoft.com/office/powerpoint/2010/main" val="24135917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rgbClr val="FF0000"/>
                </a:solidFill>
              </a:rPr>
              <a:t>The Lecturer – Features</a:t>
            </a:r>
            <a:br>
              <a:rPr lang="en-US" dirty="0">
                <a:solidFill>
                  <a:srgbClr val="FF0000"/>
                </a:solidFill>
              </a:rPr>
            </a:br>
            <a:r>
              <a:rPr lang="en-US" sz="2200" dirty="0">
                <a:solidFill>
                  <a:srgbClr val="0070C0"/>
                </a:solidFill>
              </a:rPr>
              <a:t>3. Uploading Downloadable Materials</a:t>
            </a:r>
          </a:p>
        </p:txBody>
      </p:sp>
      <p:sp>
        <p:nvSpPr>
          <p:cNvPr id="3" name="Content Placeholder 2"/>
          <p:cNvSpPr>
            <a:spLocks noGrp="1"/>
          </p:cNvSpPr>
          <p:nvPr>
            <p:ph idx="1"/>
          </p:nvPr>
        </p:nvSpPr>
        <p:spPr/>
        <p:txBody>
          <a:bodyPr>
            <a:normAutofit/>
          </a:bodyPr>
          <a:lstStyle/>
          <a:p>
            <a:r>
              <a:rPr lang="en-US" sz="2000" dirty="0"/>
              <a:t>He Will Be Asked To Choose The File To Be Uploaded</a:t>
            </a:r>
          </a:p>
          <a:p>
            <a:r>
              <a:rPr lang="en-US" sz="2000" dirty="0"/>
              <a:t>He Will Be Asked To Choose For Which Group The File Will Be Uploaded</a:t>
            </a:r>
          </a:p>
          <a:p>
            <a:r>
              <a:rPr lang="en-US" sz="2000" dirty="0"/>
              <a:t>Then He Will Be Asked To Save This Info So That The File Will Be Uploaded</a:t>
            </a:r>
          </a:p>
        </p:txBody>
      </p:sp>
    </p:spTree>
    <p:extLst>
      <p:ext uri="{BB962C8B-B14F-4D97-AF65-F5344CB8AC3E}">
        <p14:creationId xmlns:p14="http://schemas.microsoft.com/office/powerpoint/2010/main" val="35998645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0" y="1272210"/>
            <a:ext cx="12192000" cy="5585790"/>
          </a:xfrm>
          <a:prstGeom prst="rect">
            <a:avLst/>
          </a:prstGeom>
        </p:spPr>
      </p:pic>
      <p:sp>
        <p:nvSpPr>
          <p:cNvPr id="6" name="Title 5"/>
          <p:cNvSpPr>
            <a:spLocks noGrp="1"/>
          </p:cNvSpPr>
          <p:nvPr>
            <p:ph type="title"/>
          </p:nvPr>
        </p:nvSpPr>
        <p:spPr>
          <a:xfrm>
            <a:off x="2451652" y="119270"/>
            <a:ext cx="9740348" cy="1060174"/>
          </a:xfrm>
        </p:spPr>
        <p:txBody>
          <a:bodyPr>
            <a:normAutofit/>
          </a:bodyPr>
          <a:lstStyle/>
          <a:p>
            <a:r>
              <a:rPr lang="en-US" sz="3200" dirty="0">
                <a:solidFill>
                  <a:srgbClr val="FF0000"/>
                </a:solidFill>
              </a:rPr>
              <a:t>The Lecturer – Features</a:t>
            </a:r>
            <a:br>
              <a:rPr lang="en-US" dirty="0">
                <a:solidFill>
                  <a:srgbClr val="FF0000"/>
                </a:solidFill>
              </a:rPr>
            </a:br>
            <a:r>
              <a:rPr lang="en-US" sz="2200" dirty="0">
                <a:solidFill>
                  <a:srgbClr val="0070C0"/>
                </a:solidFill>
              </a:rPr>
              <a:t>3. Uploading Downloadable Materials</a:t>
            </a:r>
            <a:endParaRPr lang="en-US" sz="2200" dirty="0"/>
          </a:p>
        </p:txBody>
      </p:sp>
    </p:spTree>
    <p:extLst>
      <p:ext uri="{BB962C8B-B14F-4D97-AF65-F5344CB8AC3E}">
        <p14:creationId xmlns:p14="http://schemas.microsoft.com/office/powerpoint/2010/main" val="23039099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00"/>
                </a:solidFill>
              </a:rPr>
              <a:t>The Lecturer – Features</a:t>
            </a:r>
            <a:br>
              <a:rPr lang="en-US" dirty="0">
                <a:solidFill>
                  <a:srgbClr val="FF0000"/>
                </a:solidFill>
              </a:rPr>
            </a:br>
            <a:r>
              <a:rPr lang="en-US" sz="2200" dirty="0">
                <a:solidFill>
                  <a:srgbClr val="0070C0"/>
                </a:solidFill>
              </a:rPr>
              <a:t>4. Making Posts &amp; Announcements</a:t>
            </a:r>
            <a:endParaRPr lang="en-US" sz="2200" dirty="0"/>
          </a:p>
        </p:txBody>
      </p:sp>
      <p:sp>
        <p:nvSpPr>
          <p:cNvPr id="3" name="Content Placeholder 2"/>
          <p:cNvSpPr>
            <a:spLocks noGrp="1"/>
          </p:cNvSpPr>
          <p:nvPr>
            <p:ph idx="1"/>
          </p:nvPr>
        </p:nvSpPr>
        <p:spPr/>
        <p:txBody>
          <a:bodyPr>
            <a:normAutofit/>
          </a:bodyPr>
          <a:lstStyle/>
          <a:p>
            <a:r>
              <a:rPr lang="en-US" sz="2000" dirty="0"/>
              <a:t>He Will Be Asked To Write The Content Of The Post He Want To Make</a:t>
            </a:r>
          </a:p>
          <a:p>
            <a:r>
              <a:rPr lang="en-US" sz="2000" dirty="0"/>
              <a:t>He Will Be Asked To Choose For Which Group The Post Will Be Gone</a:t>
            </a:r>
          </a:p>
          <a:p>
            <a:r>
              <a:rPr lang="en-US" sz="2000" dirty="0"/>
              <a:t>Then He Will Be Asked To Save This Info So That The Post Will Be Made</a:t>
            </a:r>
          </a:p>
        </p:txBody>
      </p:sp>
    </p:spTree>
    <p:extLst>
      <p:ext uri="{BB962C8B-B14F-4D97-AF65-F5344CB8AC3E}">
        <p14:creationId xmlns:p14="http://schemas.microsoft.com/office/powerpoint/2010/main" val="35185532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925" y="106017"/>
            <a:ext cx="8911687" cy="980661"/>
          </a:xfrm>
        </p:spPr>
        <p:txBody>
          <a:bodyPr>
            <a:normAutofit fontScale="90000"/>
          </a:bodyPr>
          <a:lstStyle/>
          <a:p>
            <a:r>
              <a:rPr lang="en-US" dirty="0">
                <a:solidFill>
                  <a:srgbClr val="FF0000"/>
                </a:solidFill>
              </a:rPr>
              <a:t>The Lecturer – Features</a:t>
            </a:r>
            <a:br>
              <a:rPr lang="en-US" dirty="0">
                <a:solidFill>
                  <a:srgbClr val="FF0000"/>
                </a:solidFill>
              </a:rPr>
            </a:br>
            <a:r>
              <a:rPr lang="en-US" sz="2400" dirty="0">
                <a:solidFill>
                  <a:srgbClr val="0070C0"/>
                </a:solidFill>
              </a:rPr>
              <a:t>4. Making Posts &amp; Announcements</a:t>
            </a:r>
            <a:endParaRPr lang="en-US" sz="2400" dirty="0"/>
          </a:p>
        </p:txBody>
      </p:sp>
      <p:pic>
        <p:nvPicPr>
          <p:cNvPr id="5" name="Content Placeholder 4"/>
          <p:cNvPicPr>
            <a:picLocks noGrp="1" noChangeAspect="1"/>
          </p:cNvPicPr>
          <p:nvPr>
            <p:ph idx="1"/>
          </p:nvPr>
        </p:nvPicPr>
        <p:blipFill>
          <a:blip r:embed="rId2"/>
          <a:stretch>
            <a:fillRect/>
          </a:stretch>
        </p:blipFill>
        <p:spPr>
          <a:xfrm>
            <a:off x="0" y="1285460"/>
            <a:ext cx="12192000" cy="5572539"/>
          </a:xfrm>
        </p:spPr>
      </p:pic>
    </p:spTree>
    <p:extLst>
      <p:ext uri="{BB962C8B-B14F-4D97-AF65-F5344CB8AC3E}">
        <p14:creationId xmlns:p14="http://schemas.microsoft.com/office/powerpoint/2010/main" val="42118022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rgbClr val="FF0000"/>
                </a:solidFill>
              </a:rPr>
              <a:t>The Lecturer – Features</a:t>
            </a:r>
            <a:br>
              <a:rPr lang="en-US" sz="2200" dirty="0">
                <a:solidFill>
                  <a:srgbClr val="FF0000"/>
                </a:solidFill>
              </a:rPr>
            </a:br>
            <a:r>
              <a:rPr lang="en-US" sz="2200" dirty="0">
                <a:solidFill>
                  <a:srgbClr val="0070C0"/>
                </a:solidFill>
              </a:rPr>
              <a:t>5. Editing &amp; Removing Posts &amp; Announcements</a:t>
            </a:r>
            <a:endParaRPr lang="en-US" sz="2200" dirty="0"/>
          </a:p>
        </p:txBody>
      </p:sp>
      <p:sp>
        <p:nvSpPr>
          <p:cNvPr id="3" name="Content Placeholder 2"/>
          <p:cNvSpPr>
            <a:spLocks noGrp="1"/>
          </p:cNvSpPr>
          <p:nvPr>
            <p:ph idx="1"/>
          </p:nvPr>
        </p:nvSpPr>
        <p:spPr/>
        <p:txBody>
          <a:bodyPr>
            <a:normAutofit/>
          </a:bodyPr>
          <a:lstStyle/>
          <a:p>
            <a:r>
              <a:rPr lang="en-US" sz="2000" dirty="0"/>
              <a:t>He Has To Access The Group For Which The Posts Were Made</a:t>
            </a:r>
          </a:p>
          <a:p>
            <a:r>
              <a:rPr lang="en-US" sz="2000" dirty="0"/>
              <a:t>For Editing A Post, He Will Be Asked To Choose A Post Alter and Then Re-Post It</a:t>
            </a:r>
          </a:p>
          <a:p>
            <a:r>
              <a:rPr lang="en-US" sz="2000" dirty="0"/>
              <a:t>For Removing A Post, He Will Be Asked To Choose A Post and Then Remove It</a:t>
            </a:r>
          </a:p>
        </p:txBody>
      </p:sp>
    </p:spTree>
    <p:extLst>
      <p:ext uri="{BB962C8B-B14F-4D97-AF65-F5344CB8AC3E}">
        <p14:creationId xmlns:p14="http://schemas.microsoft.com/office/powerpoint/2010/main" val="17443546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925" y="132522"/>
            <a:ext cx="8911687" cy="702366"/>
          </a:xfrm>
        </p:spPr>
        <p:txBody>
          <a:bodyPr>
            <a:normAutofit fontScale="90000"/>
          </a:bodyPr>
          <a:lstStyle/>
          <a:p>
            <a:r>
              <a:rPr lang="en-US" dirty="0">
                <a:solidFill>
                  <a:srgbClr val="FF0000"/>
                </a:solidFill>
              </a:rPr>
              <a:t>The Lecturer – Features</a:t>
            </a:r>
            <a:br>
              <a:rPr lang="en-US" dirty="0">
                <a:solidFill>
                  <a:srgbClr val="FF0000"/>
                </a:solidFill>
              </a:rPr>
            </a:br>
            <a:r>
              <a:rPr lang="en-US" sz="2400" dirty="0">
                <a:solidFill>
                  <a:srgbClr val="0070C0"/>
                </a:solidFill>
              </a:rPr>
              <a:t>5. Editing &amp; Removing Posts &amp; Announcements</a:t>
            </a:r>
            <a:endParaRPr lang="en-US" sz="2400" dirty="0"/>
          </a:p>
        </p:txBody>
      </p:sp>
      <p:pic>
        <p:nvPicPr>
          <p:cNvPr id="5" name="Content Placeholder 4"/>
          <p:cNvPicPr>
            <a:picLocks noGrp="1" noChangeAspect="1"/>
          </p:cNvPicPr>
          <p:nvPr>
            <p:ph idx="1"/>
          </p:nvPr>
        </p:nvPicPr>
        <p:blipFill>
          <a:blip r:embed="rId2"/>
          <a:stretch>
            <a:fillRect/>
          </a:stretch>
        </p:blipFill>
        <p:spPr>
          <a:xfrm>
            <a:off x="0" y="1272209"/>
            <a:ext cx="12192000" cy="5585791"/>
          </a:xfrm>
        </p:spPr>
      </p:pic>
    </p:spTree>
    <p:extLst>
      <p:ext uri="{BB962C8B-B14F-4D97-AF65-F5344CB8AC3E}">
        <p14:creationId xmlns:p14="http://schemas.microsoft.com/office/powerpoint/2010/main" val="4414661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925" y="132522"/>
            <a:ext cx="8911687" cy="768626"/>
          </a:xfrm>
        </p:spPr>
        <p:txBody>
          <a:bodyPr>
            <a:normAutofit fontScale="90000"/>
          </a:bodyPr>
          <a:lstStyle/>
          <a:p>
            <a:r>
              <a:rPr lang="en-US" dirty="0">
                <a:solidFill>
                  <a:srgbClr val="FF0000"/>
                </a:solidFill>
              </a:rPr>
              <a:t>The Lecturer – Features</a:t>
            </a:r>
            <a:br>
              <a:rPr lang="en-US" dirty="0">
                <a:solidFill>
                  <a:srgbClr val="FF0000"/>
                </a:solidFill>
              </a:rPr>
            </a:br>
            <a:r>
              <a:rPr lang="en-US" sz="2400" dirty="0">
                <a:solidFill>
                  <a:srgbClr val="0070C0"/>
                </a:solidFill>
              </a:rPr>
              <a:t>5. Editing Posts &amp; Announcements</a:t>
            </a:r>
            <a:endParaRPr lang="en-US" sz="2400" dirty="0"/>
          </a:p>
        </p:txBody>
      </p:sp>
      <p:pic>
        <p:nvPicPr>
          <p:cNvPr id="5" name="Content Placeholder 4"/>
          <p:cNvPicPr>
            <a:picLocks noGrp="1" noChangeAspect="1"/>
          </p:cNvPicPr>
          <p:nvPr>
            <p:ph idx="1"/>
          </p:nvPr>
        </p:nvPicPr>
        <p:blipFill>
          <a:blip r:embed="rId2"/>
          <a:stretch>
            <a:fillRect/>
          </a:stretch>
        </p:blipFill>
        <p:spPr>
          <a:xfrm>
            <a:off x="0" y="1258957"/>
            <a:ext cx="12192000" cy="5599043"/>
          </a:xfrm>
        </p:spPr>
      </p:pic>
    </p:spTree>
    <p:extLst>
      <p:ext uri="{BB962C8B-B14F-4D97-AF65-F5344CB8AC3E}">
        <p14:creationId xmlns:p14="http://schemas.microsoft.com/office/powerpoint/2010/main" val="7342874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925" y="159027"/>
            <a:ext cx="8911687" cy="702364"/>
          </a:xfrm>
        </p:spPr>
        <p:txBody>
          <a:bodyPr>
            <a:normAutofit fontScale="90000"/>
          </a:bodyPr>
          <a:lstStyle/>
          <a:p>
            <a:r>
              <a:rPr lang="en-US" dirty="0">
                <a:solidFill>
                  <a:srgbClr val="FF0000"/>
                </a:solidFill>
              </a:rPr>
              <a:t>The Lecturer – Features</a:t>
            </a:r>
            <a:br>
              <a:rPr lang="en-US" dirty="0">
                <a:solidFill>
                  <a:srgbClr val="FF0000"/>
                </a:solidFill>
              </a:rPr>
            </a:br>
            <a:r>
              <a:rPr lang="en-US" sz="2400" dirty="0">
                <a:solidFill>
                  <a:srgbClr val="0070C0"/>
                </a:solidFill>
              </a:rPr>
              <a:t>5. Removing Posts &amp; Announcements</a:t>
            </a:r>
            <a:endParaRPr lang="en-US" sz="2400" dirty="0"/>
          </a:p>
        </p:txBody>
      </p:sp>
      <p:pic>
        <p:nvPicPr>
          <p:cNvPr id="9" name="Content Placeholder 8"/>
          <p:cNvPicPr>
            <a:picLocks noGrp="1" noChangeAspect="1"/>
          </p:cNvPicPr>
          <p:nvPr>
            <p:ph idx="1"/>
          </p:nvPr>
        </p:nvPicPr>
        <p:blipFill>
          <a:blip r:embed="rId2"/>
          <a:stretch>
            <a:fillRect/>
          </a:stretch>
        </p:blipFill>
        <p:spPr>
          <a:xfrm>
            <a:off x="0" y="1272209"/>
            <a:ext cx="12192000" cy="5585791"/>
          </a:xfrm>
        </p:spPr>
      </p:pic>
    </p:spTree>
    <p:extLst>
      <p:ext uri="{BB962C8B-B14F-4D97-AF65-F5344CB8AC3E}">
        <p14:creationId xmlns:p14="http://schemas.microsoft.com/office/powerpoint/2010/main" val="34963512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rgbClr val="FF0000"/>
                </a:solidFill>
              </a:rPr>
              <a:t>The Lecturer – Features</a:t>
            </a:r>
            <a:br>
              <a:rPr lang="en-US" dirty="0">
                <a:solidFill>
                  <a:srgbClr val="FF0000"/>
                </a:solidFill>
              </a:rPr>
            </a:br>
            <a:r>
              <a:rPr lang="en-US" sz="2200" dirty="0">
                <a:solidFill>
                  <a:srgbClr val="0070C0"/>
                </a:solidFill>
              </a:rPr>
              <a:t>6. Viewing The Students In A Particular Group</a:t>
            </a:r>
            <a:endParaRPr lang="en-US" sz="2200" dirty="0"/>
          </a:p>
        </p:txBody>
      </p:sp>
      <p:sp>
        <p:nvSpPr>
          <p:cNvPr id="3" name="Content Placeholder 2"/>
          <p:cNvSpPr>
            <a:spLocks noGrp="1"/>
          </p:cNvSpPr>
          <p:nvPr>
            <p:ph idx="1"/>
          </p:nvPr>
        </p:nvSpPr>
        <p:spPr/>
        <p:txBody>
          <a:bodyPr>
            <a:normAutofit/>
          </a:bodyPr>
          <a:lstStyle/>
          <a:p>
            <a:r>
              <a:rPr lang="en-US" sz="2000" dirty="0"/>
              <a:t>He Has To Choose The Group In Which He Wants To View The Students</a:t>
            </a:r>
          </a:p>
        </p:txBody>
      </p:sp>
    </p:spTree>
    <p:extLst>
      <p:ext uri="{BB962C8B-B14F-4D97-AF65-F5344CB8AC3E}">
        <p14:creationId xmlns:p14="http://schemas.microsoft.com/office/powerpoint/2010/main" val="30985465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BB3450-1791-4CED-9F54-11766BC1BA48}"/>
              </a:ext>
            </a:extLst>
          </p:cNvPr>
          <p:cNvSpPr>
            <a:spLocks noGrp="1"/>
          </p:cNvSpPr>
          <p:nvPr>
            <p:ph type="title"/>
          </p:nvPr>
        </p:nvSpPr>
        <p:spPr/>
        <p:txBody>
          <a:bodyPr/>
          <a:lstStyle/>
          <a:p>
            <a:r>
              <a:rPr lang="en-US" b="1" u="sng" dirty="0">
                <a:solidFill>
                  <a:srgbClr val="FF0000"/>
                </a:solidFill>
              </a:rPr>
              <a:t>Introduction</a:t>
            </a:r>
          </a:p>
        </p:txBody>
      </p:sp>
      <p:sp>
        <p:nvSpPr>
          <p:cNvPr id="3" name="Content Placeholder 2">
            <a:extLst>
              <a:ext uri="{FF2B5EF4-FFF2-40B4-BE49-F238E27FC236}">
                <a16:creationId xmlns:a16="http://schemas.microsoft.com/office/drawing/2014/main" id="{3DB3BFF3-2CB7-474A-98D8-40943A298B7E}"/>
              </a:ext>
            </a:extLst>
          </p:cNvPr>
          <p:cNvSpPr>
            <a:spLocks noGrp="1"/>
          </p:cNvSpPr>
          <p:nvPr>
            <p:ph idx="1"/>
          </p:nvPr>
        </p:nvSpPr>
        <p:spPr/>
        <p:txBody>
          <a:bodyPr>
            <a:normAutofit/>
          </a:bodyPr>
          <a:lstStyle/>
          <a:p>
            <a:r>
              <a:rPr lang="en-US" sz="2000" dirty="0"/>
              <a:t>This System Is Made So That The Relationship Between Lecturers &amp; Students Be In An Easier Way.</a:t>
            </a:r>
          </a:p>
          <a:p>
            <a:r>
              <a:rPr lang="en-US" sz="2000" dirty="0"/>
              <a:t>The System Provides Privacy, In Other Words Only Lecturers &amp; Students Who Belong To The Faculty Can Sign Up &amp; Login To The System.</a:t>
            </a:r>
          </a:p>
        </p:txBody>
      </p:sp>
    </p:spTree>
    <p:extLst>
      <p:ext uri="{BB962C8B-B14F-4D97-AF65-F5344CB8AC3E}">
        <p14:creationId xmlns:p14="http://schemas.microsoft.com/office/powerpoint/2010/main" val="35577246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592925" y="132522"/>
            <a:ext cx="8911687" cy="954155"/>
          </a:xfrm>
        </p:spPr>
        <p:txBody>
          <a:bodyPr>
            <a:normAutofit fontScale="90000"/>
          </a:bodyPr>
          <a:lstStyle/>
          <a:p>
            <a:r>
              <a:rPr lang="en-US" dirty="0">
                <a:solidFill>
                  <a:srgbClr val="FF0000"/>
                </a:solidFill>
              </a:rPr>
              <a:t>The Lecturer – Features</a:t>
            </a:r>
            <a:br>
              <a:rPr lang="en-US" dirty="0">
                <a:solidFill>
                  <a:srgbClr val="FF0000"/>
                </a:solidFill>
              </a:rPr>
            </a:br>
            <a:r>
              <a:rPr lang="en-US" sz="2400" dirty="0">
                <a:solidFill>
                  <a:srgbClr val="0070C0"/>
                </a:solidFill>
              </a:rPr>
              <a:t>6. Viewing The Students In A Particular Group</a:t>
            </a:r>
            <a:endParaRPr lang="en-US" sz="2400" dirty="0"/>
          </a:p>
        </p:txBody>
      </p:sp>
      <p:pic>
        <p:nvPicPr>
          <p:cNvPr id="7" name="Content Placeholder 6"/>
          <p:cNvPicPr>
            <a:picLocks noGrp="1" noChangeAspect="1"/>
          </p:cNvPicPr>
          <p:nvPr>
            <p:ph idx="1"/>
          </p:nvPr>
        </p:nvPicPr>
        <p:blipFill>
          <a:blip r:embed="rId2"/>
          <a:stretch>
            <a:fillRect/>
          </a:stretch>
        </p:blipFill>
        <p:spPr>
          <a:xfrm>
            <a:off x="0" y="1272208"/>
            <a:ext cx="12192000" cy="5585791"/>
          </a:xfrm>
        </p:spPr>
      </p:pic>
    </p:spTree>
    <p:extLst>
      <p:ext uri="{BB962C8B-B14F-4D97-AF65-F5344CB8AC3E}">
        <p14:creationId xmlns:p14="http://schemas.microsoft.com/office/powerpoint/2010/main" val="40707081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925" y="106017"/>
            <a:ext cx="8911687" cy="980661"/>
          </a:xfrm>
        </p:spPr>
        <p:txBody>
          <a:bodyPr>
            <a:normAutofit fontScale="90000"/>
          </a:bodyPr>
          <a:lstStyle/>
          <a:p>
            <a:r>
              <a:rPr lang="en-US" dirty="0">
                <a:solidFill>
                  <a:srgbClr val="FF0000"/>
                </a:solidFill>
              </a:rPr>
              <a:t>The Lecturer – Features</a:t>
            </a:r>
            <a:br>
              <a:rPr lang="en-US" dirty="0">
                <a:solidFill>
                  <a:srgbClr val="FF0000"/>
                </a:solidFill>
              </a:rPr>
            </a:br>
            <a:r>
              <a:rPr lang="en-US" sz="2400" dirty="0">
                <a:solidFill>
                  <a:srgbClr val="0070C0"/>
                </a:solidFill>
              </a:rPr>
              <a:t>6. Viewing The Students In A Particular Group</a:t>
            </a:r>
            <a:endParaRPr lang="en-US" sz="2400" dirty="0"/>
          </a:p>
        </p:txBody>
      </p:sp>
      <p:pic>
        <p:nvPicPr>
          <p:cNvPr id="5" name="Content Placeholder 4"/>
          <p:cNvPicPr>
            <a:picLocks noGrp="1" noChangeAspect="1"/>
          </p:cNvPicPr>
          <p:nvPr>
            <p:ph idx="1"/>
          </p:nvPr>
        </p:nvPicPr>
        <p:blipFill>
          <a:blip r:embed="rId2"/>
          <a:stretch>
            <a:fillRect/>
          </a:stretch>
        </p:blipFill>
        <p:spPr>
          <a:xfrm>
            <a:off x="0" y="1258958"/>
            <a:ext cx="12192000" cy="5599042"/>
          </a:xfrm>
        </p:spPr>
      </p:pic>
    </p:spTree>
    <p:extLst>
      <p:ext uri="{BB962C8B-B14F-4D97-AF65-F5344CB8AC3E}">
        <p14:creationId xmlns:p14="http://schemas.microsoft.com/office/powerpoint/2010/main" val="18230617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9175005" cy="1280890"/>
          </a:xfrm>
        </p:spPr>
        <p:txBody>
          <a:bodyPr>
            <a:normAutofit/>
          </a:bodyPr>
          <a:lstStyle/>
          <a:p>
            <a:r>
              <a:rPr lang="en-US" dirty="0">
                <a:solidFill>
                  <a:srgbClr val="FF0000"/>
                </a:solidFill>
              </a:rPr>
              <a:t>The Lecturer – Features</a:t>
            </a:r>
            <a:br>
              <a:rPr lang="en-US" dirty="0">
                <a:solidFill>
                  <a:srgbClr val="FF0000"/>
                </a:solidFill>
              </a:rPr>
            </a:br>
            <a:r>
              <a:rPr lang="en-US" sz="2200" dirty="0">
                <a:solidFill>
                  <a:srgbClr val="0070C0"/>
                </a:solidFill>
              </a:rPr>
              <a:t>7. Sending &amp; Receiving Messages From &amp; To Lecturers or Students</a:t>
            </a:r>
            <a:endParaRPr lang="en-US" sz="2200" dirty="0"/>
          </a:p>
        </p:txBody>
      </p:sp>
      <p:sp>
        <p:nvSpPr>
          <p:cNvPr id="3" name="Content Placeholder 2"/>
          <p:cNvSpPr>
            <a:spLocks noGrp="1"/>
          </p:cNvSpPr>
          <p:nvPr>
            <p:ph idx="1"/>
          </p:nvPr>
        </p:nvSpPr>
        <p:spPr/>
        <p:txBody>
          <a:bodyPr>
            <a:normAutofit/>
          </a:bodyPr>
          <a:lstStyle/>
          <a:p>
            <a:r>
              <a:rPr lang="en-US" sz="2000" dirty="0"/>
              <a:t>He Has To Choose Whether He Want To Send Messages To                A Lecturer or A Student</a:t>
            </a:r>
          </a:p>
          <a:p>
            <a:r>
              <a:rPr lang="en-US" sz="2000" dirty="0"/>
              <a:t>He Has To Choose A Lecturer or A Student</a:t>
            </a:r>
          </a:p>
          <a:p>
            <a:r>
              <a:rPr lang="en-US" sz="2000" dirty="0"/>
              <a:t>Then He Has To Write The Content Of The Message He Wants To Send</a:t>
            </a:r>
          </a:p>
          <a:p>
            <a:r>
              <a:rPr lang="en-US" sz="2000" dirty="0"/>
              <a:t>Then He Will Be Asked To Save This Info So That The Message Will Be Sent</a:t>
            </a:r>
          </a:p>
        </p:txBody>
      </p:sp>
    </p:spTree>
    <p:extLst>
      <p:ext uri="{BB962C8B-B14F-4D97-AF65-F5344CB8AC3E}">
        <p14:creationId xmlns:p14="http://schemas.microsoft.com/office/powerpoint/2010/main" val="34002722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925" y="185531"/>
            <a:ext cx="9108745" cy="728869"/>
          </a:xfrm>
        </p:spPr>
        <p:txBody>
          <a:bodyPr>
            <a:normAutofit fontScale="90000"/>
          </a:bodyPr>
          <a:lstStyle/>
          <a:p>
            <a:r>
              <a:rPr lang="en-US" dirty="0">
                <a:solidFill>
                  <a:srgbClr val="FF0000"/>
                </a:solidFill>
              </a:rPr>
              <a:t>The Lecturer – Features</a:t>
            </a:r>
            <a:br>
              <a:rPr lang="en-US" dirty="0">
                <a:solidFill>
                  <a:srgbClr val="FF0000"/>
                </a:solidFill>
              </a:rPr>
            </a:br>
            <a:r>
              <a:rPr lang="en-US" sz="2400" dirty="0">
                <a:solidFill>
                  <a:srgbClr val="0070C0"/>
                </a:solidFill>
              </a:rPr>
              <a:t>7. Sending Messages To Lecturers</a:t>
            </a:r>
            <a:endParaRPr lang="en-US" sz="2400" dirty="0"/>
          </a:p>
        </p:txBody>
      </p:sp>
      <p:pic>
        <p:nvPicPr>
          <p:cNvPr id="5" name="Content Placeholder 4"/>
          <p:cNvPicPr>
            <a:picLocks noGrp="1" noChangeAspect="1"/>
          </p:cNvPicPr>
          <p:nvPr>
            <p:ph idx="1"/>
          </p:nvPr>
        </p:nvPicPr>
        <p:blipFill>
          <a:blip r:embed="rId2"/>
          <a:stretch>
            <a:fillRect/>
          </a:stretch>
        </p:blipFill>
        <p:spPr>
          <a:xfrm>
            <a:off x="0" y="1285460"/>
            <a:ext cx="12192000" cy="5572539"/>
          </a:xfrm>
        </p:spPr>
      </p:pic>
    </p:spTree>
    <p:extLst>
      <p:ext uri="{BB962C8B-B14F-4D97-AF65-F5344CB8AC3E}">
        <p14:creationId xmlns:p14="http://schemas.microsoft.com/office/powerpoint/2010/main" val="5647602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19429" y="198783"/>
            <a:ext cx="8911687" cy="848140"/>
          </a:xfrm>
        </p:spPr>
        <p:txBody>
          <a:bodyPr>
            <a:normAutofit fontScale="90000"/>
          </a:bodyPr>
          <a:lstStyle/>
          <a:p>
            <a:r>
              <a:rPr lang="en-US" dirty="0">
                <a:solidFill>
                  <a:srgbClr val="FF0000"/>
                </a:solidFill>
              </a:rPr>
              <a:t>The Lecturer – Features</a:t>
            </a:r>
            <a:br>
              <a:rPr lang="en-US" dirty="0">
                <a:solidFill>
                  <a:srgbClr val="FF0000"/>
                </a:solidFill>
              </a:rPr>
            </a:br>
            <a:r>
              <a:rPr lang="en-US" sz="2400" dirty="0">
                <a:solidFill>
                  <a:srgbClr val="0070C0"/>
                </a:solidFill>
              </a:rPr>
              <a:t>7. Sending Messages To Students</a:t>
            </a:r>
            <a:endParaRPr lang="en-US" sz="2400" dirty="0"/>
          </a:p>
        </p:txBody>
      </p:sp>
      <p:pic>
        <p:nvPicPr>
          <p:cNvPr id="5" name="Content Placeholder 4"/>
          <p:cNvPicPr>
            <a:picLocks noGrp="1" noChangeAspect="1"/>
          </p:cNvPicPr>
          <p:nvPr>
            <p:ph idx="1"/>
          </p:nvPr>
        </p:nvPicPr>
        <p:blipFill>
          <a:blip r:embed="rId2"/>
          <a:stretch>
            <a:fillRect/>
          </a:stretch>
        </p:blipFill>
        <p:spPr>
          <a:xfrm>
            <a:off x="0" y="1272209"/>
            <a:ext cx="12191999" cy="5585791"/>
          </a:xfrm>
        </p:spPr>
      </p:pic>
    </p:spTree>
    <p:extLst>
      <p:ext uri="{BB962C8B-B14F-4D97-AF65-F5344CB8AC3E}">
        <p14:creationId xmlns:p14="http://schemas.microsoft.com/office/powerpoint/2010/main" val="12655477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925" y="198784"/>
            <a:ext cx="8911687" cy="781878"/>
          </a:xfrm>
        </p:spPr>
        <p:txBody>
          <a:bodyPr>
            <a:normAutofit fontScale="90000"/>
          </a:bodyPr>
          <a:lstStyle/>
          <a:p>
            <a:r>
              <a:rPr lang="en-US" dirty="0">
                <a:solidFill>
                  <a:srgbClr val="FF0000"/>
                </a:solidFill>
              </a:rPr>
              <a:t>The Lecturer – Features</a:t>
            </a:r>
            <a:br>
              <a:rPr lang="en-US" dirty="0">
                <a:solidFill>
                  <a:srgbClr val="FF0000"/>
                </a:solidFill>
              </a:rPr>
            </a:br>
            <a:r>
              <a:rPr lang="en-US" sz="2400" dirty="0">
                <a:solidFill>
                  <a:srgbClr val="0070C0"/>
                </a:solidFill>
              </a:rPr>
              <a:t>7. Receiving Messages From Lecturers or Students</a:t>
            </a:r>
            <a:endParaRPr lang="en-US" sz="2400" dirty="0"/>
          </a:p>
        </p:txBody>
      </p:sp>
      <p:pic>
        <p:nvPicPr>
          <p:cNvPr id="5" name="Content Placeholder 4"/>
          <p:cNvPicPr>
            <a:picLocks noGrp="1" noChangeAspect="1"/>
          </p:cNvPicPr>
          <p:nvPr>
            <p:ph idx="1"/>
          </p:nvPr>
        </p:nvPicPr>
        <p:blipFill>
          <a:blip r:embed="rId2"/>
          <a:stretch>
            <a:fillRect/>
          </a:stretch>
        </p:blipFill>
        <p:spPr>
          <a:xfrm>
            <a:off x="0" y="1258956"/>
            <a:ext cx="12192000" cy="5599043"/>
          </a:xfrm>
        </p:spPr>
      </p:pic>
    </p:spTree>
    <p:extLst>
      <p:ext uri="{BB962C8B-B14F-4D97-AF65-F5344CB8AC3E}">
        <p14:creationId xmlns:p14="http://schemas.microsoft.com/office/powerpoint/2010/main" val="38957451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rgbClr val="FF0000"/>
                </a:solidFill>
              </a:rPr>
              <a:t>The Lecturer – Features</a:t>
            </a:r>
            <a:br>
              <a:rPr lang="en-US" dirty="0">
                <a:solidFill>
                  <a:srgbClr val="FF0000"/>
                </a:solidFill>
              </a:rPr>
            </a:br>
            <a:r>
              <a:rPr lang="en-US" sz="2200" dirty="0">
                <a:solidFill>
                  <a:srgbClr val="0070C0"/>
                </a:solidFill>
              </a:rPr>
              <a:t>8. Receiving Notifications From Students &amp; Lecturers</a:t>
            </a:r>
            <a:endParaRPr lang="en-US" sz="2200" dirty="0"/>
          </a:p>
        </p:txBody>
      </p:sp>
      <p:sp>
        <p:nvSpPr>
          <p:cNvPr id="3" name="Content Placeholder 2"/>
          <p:cNvSpPr>
            <a:spLocks noGrp="1"/>
          </p:cNvSpPr>
          <p:nvPr>
            <p:ph idx="1"/>
          </p:nvPr>
        </p:nvSpPr>
        <p:spPr/>
        <p:txBody>
          <a:bodyPr>
            <a:normAutofit/>
          </a:bodyPr>
          <a:lstStyle/>
          <a:p>
            <a:r>
              <a:rPr lang="en-US" sz="2000" dirty="0"/>
              <a:t>The Notifications He Receives Will Be About Any Downloadable Materials Are Uploaded By Students To A Group He Created</a:t>
            </a:r>
          </a:p>
          <a:p>
            <a:r>
              <a:rPr lang="en-US" sz="2000" dirty="0"/>
              <a:t>The Notification Will Include The Name Of Student He Uploads The Downloadable Material File and The Name Of The Group He Uploads This File To </a:t>
            </a:r>
            <a:r>
              <a:rPr lang="en-US" sz="2000" u="sng" dirty="0"/>
              <a:t>As A Link</a:t>
            </a:r>
          </a:p>
        </p:txBody>
      </p:sp>
    </p:spTree>
    <p:extLst>
      <p:ext uri="{BB962C8B-B14F-4D97-AF65-F5344CB8AC3E}">
        <p14:creationId xmlns:p14="http://schemas.microsoft.com/office/powerpoint/2010/main" val="16486559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925" y="132522"/>
            <a:ext cx="8911687" cy="808381"/>
          </a:xfrm>
        </p:spPr>
        <p:txBody>
          <a:bodyPr>
            <a:normAutofit fontScale="90000"/>
          </a:bodyPr>
          <a:lstStyle/>
          <a:p>
            <a:r>
              <a:rPr lang="en-US" dirty="0">
                <a:solidFill>
                  <a:srgbClr val="FF0000"/>
                </a:solidFill>
              </a:rPr>
              <a:t>The Lecturer – Features</a:t>
            </a:r>
            <a:br>
              <a:rPr lang="en-US" dirty="0">
                <a:solidFill>
                  <a:srgbClr val="FF0000"/>
                </a:solidFill>
              </a:rPr>
            </a:br>
            <a:r>
              <a:rPr lang="en-US" sz="2400" dirty="0">
                <a:solidFill>
                  <a:srgbClr val="0070C0"/>
                </a:solidFill>
              </a:rPr>
              <a:t>8. Receiving Notifications From Students &amp; Lecturers</a:t>
            </a:r>
            <a:endParaRPr lang="en-US" sz="2400" dirty="0"/>
          </a:p>
        </p:txBody>
      </p:sp>
      <p:pic>
        <p:nvPicPr>
          <p:cNvPr id="5" name="Content Placeholder 4"/>
          <p:cNvPicPr>
            <a:picLocks noGrp="1" noChangeAspect="1"/>
          </p:cNvPicPr>
          <p:nvPr>
            <p:ph idx="1"/>
          </p:nvPr>
        </p:nvPicPr>
        <p:blipFill>
          <a:blip r:embed="rId2"/>
          <a:stretch>
            <a:fillRect/>
          </a:stretch>
        </p:blipFill>
        <p:spPr>
          <a:xfrm>
            <a:off x="0" y="1272209"/>
            <a:ext cx="12192000" cy="5585791"/>
          </a:xfrm>
        </p:spPr>
      </p:pic>
    </p:spTree>
    <p:extLst>
      <p:ext uri="{BB962C8B-B14F-4D97-AF65-F5344CB8AC3E}">
        <p14:creationId xmlns:p14="http://schemas.microsoft.com/office/powerpoint/2010/main" val="14329245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rgbClr val="FF0000"/>
                </a:solidFill>
              </a:rPr>
              <a:t>The Lecturer – Features</a:t>
            </a:r>
            <a:br>
              <a:rPr lang="en-US" dirty="0">
                <a:solidFill>
                  <a:srgbClr val="FF0000"/>
                </a:solidFill>
              </a:rPr>
            </a:br>
            <a:r>
              <a:rPr lang="en-US" sz="2200" dirty="0">
                <a:solidFill>
                  <a:srgbClr val="0070C0"/>
                </a:solidFill>
              </a:rPr>
              <a:t>9. Making &amp; Editing A Subject Overview</a:t>
            </a:r>
            <a:endParaRPr lang="en-US" sz="2200" dirty="0"/>
          </a:p>
        </p:txBody>
      </p:sp>
      <p:sp>
        <p:nvSpPr>
          <p:cNvPr id="3" name="Content Placeholder 2"/>
          <p:cNvSpPr>
            <a:spLocks noGrp="1"/>
          </p:cNvSpPr>
          <p:nvPr>
            <p:ph idx="1"/>
          </p:nvPr>
        </p:nvSpPr>
        <p:spPr/>
        <p:txBody>
          <a:bodyPr>
            <a:normAutofit/>
          </a:bodyPr>
          <a:lstStyle/>
          <a:p>
            <a:r>
              <a:rPr lang="en-US" sz="2000" dirty="0"/>
              <a:t>He Will Be Asked To Write An Overview Of The Subject So That He Will Be Able To Make A Subject Overview</a:t>
            </a:r>
          </a:p>
          <a:p>
            <a:r>
              <a:rPr lang="en-US" sz="2000" dirty="0"/>
              <a:t>He Will Be Asked To Alter His Previous Overview So That He Will Be Able To Edit It</a:t>
            </a:r>
          </a:p>
          <a:p>
            <a:r>
              <a:rPr lang="en-US" sz="2000" dirty="0"/>
              <a:t>Then He Will Be Asked To Save This Info Whether For Making Or Editing A Subject Overview</a:t>
            </a:r>
          </a:p>
          <a:p>
            <a:endParaRPr lang="en-US" sz="2000" dirty="0"/>
          </a:p>
        </p:txBody>
      </p:sp>
    </p:spTree>
    <p:extLst>
      <p:ext uri="{BB962C8B-B14F-4D97-AF65-F5344CB8AC3E}">
        <p14:creationId xmlns:p14="http://schemas.microsoft.com/office/powerpoint/2010/main" val="17255954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925" y="119271"/>
            <a:ext cx="8911687" cy="821634"/>
          </a:xfrm>
        </p:spPr>
        <p:txBody>
          <a:bodyPr>
            <a:normAutofit fontScale="90000"/>
          </a:bodyPr>
          <a:lstStyle/>
          <a:p>
            <a:r>
              <a:rPr lang="en-US" dirty="0">
                <a:solidFill>
                  <a:srgbClr val="FF0000"/>
                </a:solidFill>
              </a:rPr>
              <a:t>The Lecturer – Features</a:t>
            </a:r>
            <a:br>
              <a:rPr lang="en-US" dirty="0">
                <a:solidFill>
                  <a:srgbClr val="FF0000"/>
                </a:solidFill>
              </a:rPr>
            </a:br>
            <a:r>
              <a:rPr lang="en-US" sz="2400" dirty="0">
                <a:solidFill>
                  <a:srgbClr val="0070C0"/>
                </a:solidFill>
              </a:rPr>
              <a:t>9. Making A Subject Overview</a:t>
            </a:r>
            <a:endParaRPr lang="en-US" sz="2400" dirty="0"/>
          </a:p>
        </p:txBody>
      </p:sp>
      <p:pic>
        <p:nvPicPr>
          <p:cNvPr id="5" name="Content Placeholder 4"/>
          <p:cNvPicPr>
            <a:picLocks noGrp="1" noChangeAspect="1"/>
          </p:cNvPicPr>
          <p:nvPr>
            <p:ph idx="1"/>
          </p:nvPr>
        </p:nvPicPr>
        <p:blipFill>
          <a:blip r:embed="rId2"/>
          <a:stretch>
            <a:fillRect/>
          </a:stretch>
        </p:blipFill>
        <p:spPr>
          <a:xfrm>
            <a:off x="0" y="1258957"/>
            <a:ext cx="12192000" cy="5599043"/>
          </a:xfrm>
        </p:spPr>
      </p:pic>
    </p:spTree>
    <p:extLst>
      <p:ext uri="{BB962C8B-B14F-4D97-AF65-F5344CB8AC3E}">
        <p14:creationId xmlns:p14="http://schemas.microsoft.com/office/powerpoint/2010/main" val="24936896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u="sng" dirty="0">
                <a:solidFill>
                  <a:srgbClr val="FF0000"/>
                </a:solidFill>
              </a:rPr>
              <a:t>FCI LMS - Features</a:t>
            </a:r>
          </a:p>
        </p:txBody>
      </p:sp>
      <p:sp>
        <p:nvSpPr>
          <p:cNvPr id="3" name="Content Placeholder 2"/>
          <p:cNvSpPr>
            <a:spLocks noGrp="1"/>
          </p:cNvSpPr>
          <p:nvPr>
            <p:ph idx="1"/>
          </p:nvPr>
        </p:nvSpPr>
        <p:spPr/>
        <p:txBody>
          <a:bodyPr>
            <a:normAutofit/>
          </a:bodyPr>
          <a:lstStyle/>
          <a:p>
            <a:r>
              <a:rPr lang="en-US" sz="2000" dirty="0"/>
              <a:t>First Of All, The Lecturer or Student Should Make A Registration        So That He Will Be Able To Use The Features Of The System.</a:t>
            </a:r>
          </a:p>
          <a:p>
            <a:r>
              <a:rPr lang="en-US" sz="2000" dirty="0"/>
              <a:t>The Registration Will Be Made Using The Basic Info Given To Them By The Admin.</a:t>
            </a:r>
          </a:p>
          <a:p>
            <a:r>
              <a:rPr lang="en-US" sz="2000" b="1" u="sng" dirty="0">
                <a:solidFill>
                  <a:srgbClr val="0070C0"/>
                </a:solidFill>
              </a:rPr>
              <a:t>For The Lecturer Side</a:t>
            </a:r>
            <a:r>
              <a:rPr lang="en-US" sz="2000" dirty="0"/>
              <a:t>: First Name, Last Name, Department &amp; Username.</a:t>
            </a:r>
          </a:p>
          <a:p>
            <a:r>
              <a:rPr lang="en-US" sz="2000" b="1" u="sng" dirty="0">
                <a:solidFill>
                  <a:srgbClr val="0070C0"/>
                </a:solidFill>
              </a:rPr>
              <a:t>For The Student Side</a:t>
            </a:r>
            <a:r>
              <a:rPr lang="en-US" sz="2000" dirty="0"/>
              <a:t>: ID Number, First Name, Last Name &amp; Class</a:t>
            </a:r>
          </a:p>
          <a:p>
            <a:r>
              <a:rPr lang="en-US" sz="2000" dirty="0"/>
              <a:t>Then They Have To Make </a:t>
            </a:r>
            <a:r>
              <a:rPr lang="en-US" sz="2000"/>
              <a:t>A Login.</a:t>
            </a:r>
            <a:endParaRPr lang="en-US" sz="2000" dirty="0"/>
          </a:p>
        </p:txBody>
      </p:sp>
    </p:spTree>
    <p:extLst>
      <p:ext uri="{BB962C8B-B14F-4D97-AF65-F5344CB8AC3E}">
        <p14:creationId xmlns:p14="http://schemas.microsoft.com/office/powerpoint/2010/main" val="20967163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925" y="119270"/>
            <a:ext cx="8911687" cy="689114"/>
          </a:xfrm>
        </p:spPr>
        <p:txBody>
          <a:bodyPr>
            <a:normAutofit fontScale="90000"/>
          </a:bodyPr>
          <a:lstStyle/>
          <a:p>
            <a:r>
              <a:rPr lang="en-US" dirty="0">
                <a:solidFill>
                  <a:srgbClr val="FF0000"/>
                </a:solidFill>
              </a:rPr>
              <a:t>The Lecturer – Features</a:t>
            </a:r>
            <a:br>
              <a:rPr lang="en-US" dirty="0">
                <a:solidFill>
                  <a:srgbClr val="FF0000"/>
                </a:solidFill>
              </a:rPr>
            </a:br>
            <a:r>
              <a:rPr lang="en-US" sz="2400" dirty="0">
                <a:solidFill>
                  <a:srgbClr val="0070C0"/>
                </a:solidFill>
              </a:rPr>
              <a:t>9. Editing A Subject Overview</a:t>
            </a:r>
            <a:endParaRPr lang="en-US" sz="2400" dirty="0"/>
          </a:p>
        </p:txBody>
      </p:sp>
      <p:pic>
        <p:nvPicPr>
          <p:cNvPr id="5" name="Content Placeholder 4"/>
          <p:cNvPicPr>
            <a:picLocks noGrp="1" noChangeAspect="1"/>
          </p:cNvPicPr>
          <p:nvPr>
            <p:ph idx="1"/>
          </p:nvPr>
        </p:nvPicPr>
        <p:blipFill>
          <a:blip r:embed="rId2"/>
          <a:stretch>
            <a:fillRect/>
          </a:stretch>
        </p:blipFill>
        <p:spPr>
          <a:xfrm>
            <a:off x="0" y="1285461"/>
            <a:ext cx="12192000" cy="5572539"/>
          </a:xfrm>
        </p:spPr>
      </p:pic>
    </p:spTree>
    <p:extLst>
      <p:ext uri="{BB962C8B-B14F-4D97-AF65-F5344CB8AC3E}">
        <p14:creationId xmlns:p14="http://schemas.microsoft.com/office/powerpoint/2010/main" val="219388619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00"/>
                </a:solidFill>
              </a:rPr>
              <a:t>The Lecturer – Features</a:t>
            </a:r>
            <a:br>
              <a:rPr lang="en-US" dirty="0">
                <a:solidFill>
                  <a:srgbClr val="FF0000"/>
                </a:solidFill>
              </a:rPr>
            </a:br>
            <a:r>
              <a:rPr lang="en-US" sz="2200" dirty="0">
                <a:solidFill>
                  <a:srgbClr val="0070C0"/>
                </a:solidFill>
              </a:rPr>
              <a:t>10. Making A Subject Timetable</a:t>
            </a:r>
            <a:endParaRPr lang="en-US" sz="2200" dirty="0"/>
          </a:p>
        </p:txBody>
      </p:sp>
      <p:sp>
        <p:nvSpPr>
          <p:cNvPr id="3" name="Content Placeholder 2"/>
          <p:cNvSpPr>
            <a:spLocks noGrp="1"/>
          </p:cNvSpPr>
          <p:nvPr>
            <p:ph idx="1"/>
          </p:nvPr>
        </p:nvSpPr>
        <p:spPr/>
        <p:txBody>
          <a:bodyPr>
            <a:normAutofit/>
          </a:bodyPr>
          <a:lstStyle/>
          <a:p>
            <a:r>
              <a:rPr lang="en-US" sz="2000"/>
              <a:t>He Has To Access The Group For Which He Wants To Add This Timetable</a:t>
            </a:r>
          </a:p>
          <a:p>
            <a:r>
              <a:rPr lang="en-US" sz="2000"/>
              <a:t>He Will Be Asked To Choose The Starting Date Of The Subject                    (The First Lecture)</a:t>
            </a:r>
          </a:p>
          <a:p>
            <a:r>
              <a:rPr lang="en-US" sz="2000"/>
              <a:t>He Will Be Asked To Choose The Ending Date Of The Subject                     (The Last Lecture)</a:t>
            </a:r>
          </a:p>
          <a:p>
            <a:r>
              <a:rPr lang="en-US" sz="2000"/>
              <a:t>He Will Be Asked To Write A Title For Each Event Within The Timetable</a:t>
            </a:r>
          </a:p>
        </p:txBody>
      </p:sp>
    </p:spTree>
    <p:extLst>
      <p:ext uri="{BB962C8B-B14F-4D97-AF65-F5344CB8AC3E}">
        <p14:creationId xmlns:p14="http://schemas.microsoft.com/office/powerpoint/2010/main" val="102485020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925" y="119269"/>
            <a:ext cx="8911687" cy="940905"/>
          </a:xfrm>
        </p:spPr>
        <p:txBody>
          <a:bodyPr>
            <a:normAutofit fontScale="90000"/>
          </a:bodyPr>
          <a:lstStyle/>
          <a:p>
            <a:r>
              <a:rPr lang="en-US" dirty="0">
                <a:solidFill>
                  <a:srgbClr val="FF0000"/>
                </a:solidFill>
              </a:rPr>
              <a:t>The Lecturer – Features</a:t>
            </a:r>
            <a:br>
              <a:rPr lang="en-US" dirty="0">
                <a:solidFill>
                  <a:srgbClr val="FF0000"/>
                </a:solidFill>
              </a:rPr>
            </a:br>
            <a:r>
              <a:rPr lang="en-US" sz="2400" dirty="0">
                <a:solidFill>
                  <a:srgbClr val="0070C0"/>
                </a:solidFill>
              </a:rPr>
              <a:t>10. Making A Subject Timetable</a:t>
            </a:r>
            <a:endParaRPr lang="en-US" sz="2400" dirty="0"/>
          </a:p>
        </p:txBody>
      </p:sp>
      <p:pic>
        <p:nvPicPr>
          <p:cNvPr id="5" name="Content Placeholder 4"/>
          <p:cNvPicPr>
            <a:picLocks noGrp="1" noChangeAspect="1"/>
          </p:cNvPicPr>
          <p:nvPr>
            <p:ph idx="1"/>
          </p:nvPr>
        </p:nvPicPr>
        <p:blipFill>
          <a:blip r:embed="rId2"/>
          <a:stretch>
            <a:fillRect/>
          </a:stretch>
        </p:blipFill>
        <p:spPr>
          <a:xfrm>
            <a:off x="0" y="1272209"/>
            <a:ext cx="12191999" cy="5585791"/>
          </a:xfrm>
        </p:spPr>
      </p:pic>
    </p:spTree>
    <p:extLst>
      <p:ext uri="{BB962C8B-B14F-4D97-AF65-F5344CB8AC3E}">
        <p14:creationId xmlns:p14="http://schemas.microsoft.com/office/powerpoint/2010/main" val="313111809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925" y="119270"/>
            <a:ext cx="8911687" cy="795131"/>
          </a:xfrm>
        </p:spPr>
        <p:txBody>
          <a:bodyPr>
            <a:normAutofit fontScale="90000"/>
          </a:bodyPr>
          <a:lstStyle/>
          <a:p>
            <a:r>
              <a:rPr lang="en-US" dirty="0">
                <a:solidFill>
                  <a:srgbClr val="FF0000"/>
                </a:solidFill>
              </a:rPr>
              <a:t>The Lecturer – Features</a:t>
            </a:r>
            <a:br>
              <a:rPr lang="en-US" dirty="0">
                <a:solidFill>
                  <a:srgbClr val="FF0000"/>
                </a:solidFill>
              </a:rPr>
            </a:br>
            <a:r>
              <a:rPr lang="en-US" sz="2400" dirty="0">
                <a:solidFill>
                  <a:srgbClr val="0070C0"/>
                </a:solidFill>
              </a:rPr>
              <a:t>10. Making A Subject Timetable</a:t>
            </a:r>
            <a:endParaRPr lang="en-US" sz="2400" dirty="0"/>
          </a:p>
        </p:txBody>
      </p:sp>
      <p:pic>
        <p:nvPicPr>
          <p:cNvPr id="5" name="Content Placeholder 4"/>
          <p:cNvPicPr>
            <a:picLocks noGrp="1" noChangeAspect="1"/>
          </p:cNvPicPr>
          <p:nvPr>
            <p:ph idx="1"/>
          </p:nvPr>
        </p:nvPicPr>
        <p:blipFill>
          <a:blip r:embed="rId2"/>
          <a:stretch>
            <a:fillRect/>
          </a:stretch>
        </p:blipFill>
        <p:spPr>
          <a:xfrm>
            <a:off x="0" y="1272208"/>
            <a:ext cx="12192000" cy="5585791"/>
          </a:xfrm>
        </p:spPr>
      </p:pic>
    </p:spTree>
    <p:extLst>
      <p:ext uri="{BB962C8B-B14F-4D97-AF65-F5344CB8AC3E}">
        <p14:creationId xmlns:p14="http://schemas.microsoft.com/office/powerpoint/2010/main" val="60582343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43912F-88BE-4C0C-8707-9F4A0BDE827D}"/>
              </a:ext>
            </a:extLst>
          </p:cNvPr>
          <p:cNvSpPr>
            <a:spLocks noGrp="1"/>
          </p:cNvSpPr>
          <p:nvPr>
            <p:ph type="title"/>
          </p:nvPr>
        </p:nvSpPr>
        <p:spPr/>
        <p:txBody>
          <a:bodyPr>
            <a:normAutofit/>
          </a:bodyPr>
          <a:lstStyle/>
          <a:p>
            <a:r>
              <a:rPr lang="en-US" dirty="0">
                <a:solidFill>
                  <a:srgbClr val="FF0000"/>
                </a:solidFill>
              </a:rPr>
              <a:t>The Lecturer – Features</a:t>
            </a:r>
            <a:br>
              <a:rPr lang="en-US" dirty="0">
                <a:solidFill>
                  <a:srgbClr val="FF0000"/>
                </a:solidFill>
              </a:rPr>
            </a:br>
            <a:r>
              <a:rPr lang="en-US" sz="2200" dirty="0">
                <a:solidFill>
                  <a:srgbClr val="0070C0"/>
                </a:solidFill>
              </a:rPr>
              <a:t>11. Adding Students To Groups</a:t>
            </a:r>
            <a:endParaRPr lang="en-US" sz="2200" dirty="0"/>
          </a:p>
        </p:txBody>
      </p:sp>
      <p:sp>
        <p:nvSpPr>
          <p:cNvPr id="3" name="Content Placeholder 2">
            <a:extLst>
              <a:ext uri="{FF2B5EF4-FFF2-40B4-BE49-F238E27FC236}">
                <a16:creationId xmlns:a16="http://schemas.microsoft.com/office/drawing/2014/main" id="{07F0DBAC-672A-4AC3-A3D1-F43605D7AADE}"/>
              </a:ext>
            </a:extLst>
          </p:cNvPr>
          <p:cNvSpPr>
            <a:spLocks noGrp="1"/>
          </p:cNvSpPr>
          <p:nvPr>
            <p:ph idx="1"/>
          </p:nvPr>
        </p:nvSpPr>
        <p:spPr/>
        <p:txBody>
          <a:bodyPr>
            <a:normAutofit/>
          </a:bodyPr>
          <a:lstStyle/>
          <a:p>
            <a:r>
              <a:rPr lang="en-US" sz="2000" dirty="0"/>
              <a:t>He Has To Choose Which Students He Wants To Add</a:t>
            </a:r>
          </a:p>
          <a:p>
            <a:r>
              <a:rPr lang="en-US" sz="2000" dirty="0"/>
              <a:t>Then He Has To Add Them To The Group He Made</a:t>
            </a:r>
          </a:p>
        </p:txBody>
      </p:sp>
    </p:spTree>
    <p:extLst>
      <p:ext uri="{BB962C8B-B14F-4D97-AF65-F5344CB8AC3E}">
        <p14:creationId xmlns:p14="http://schemas.microsoft.com/office/powerpoint/2010/main" val="14066770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B5B040-9CAE-4C51-B82C-48926BF546CD}"/>
              </a:ext>
            </a:extLst>
          </p:cNvPr>
          <p:cNvSpPr>
            <a:spLocks noGrp="1"/>
          </p:cNvSpPr>
          <p:nvPr>
            <p:ph type="title"/>
          </p:nvPr>
        </p:nvSpPr>
        <p:spPr>
          <a:xfrm>
            <a:off x="2592925" y="145774"/>
            <a:ext cx="8911687" cy="834887"/>
          </a:xfrm>
        </p:spPr>
        <p:txBody>
          <a:bodyPr>
            <a:normAutofit fontScale="90000"/>
          </a:bodyPr>
          <a:lstStyle/>
          <a:p>
            <a:r>
              <a:rPr lang="en-US" dirty="0">
                <a:solidFill>
                  <a:srgbClr val="FF0000"/>
                </a:solidFill>
              </a:rPr>
              <a:t>The Lecturer – Features</a:t>
            </a:r>
            <a:br>
              <a:rPr lang="en-US" dirty="0">
                <a:solidFill>
                  <a:srgbClr val="FF0000"/>
                </a:solidFill>
              </a:rPr>
            </a:br>
            <a:r>
              <a:rPr lang="en-US" sz="2400" dirty="0">
                <a:solidFill>
                  <a:srgbClr val="0070C0"/>
                </a:solidFill>
              </a:rPr>
              <a:t>11. Adding Students To Groups</a:t>
            </a:r>
            <a:endParaRPr lang="en-US" sz="2400" dirty="0"/>
          </a:p>
        </p:txBody>
      </p:sp>
      <p:pic>
        <p:nvPicPr>
          <p:cNvPr id="5" name="Content Placeholder 4">
            <a:extLst>
              <a:ext uri="{FF2B5EF4-FFF2-40B4-BE49-F238E27FC236}">
                <a16:creationId xmlns:a16="http://schemas.microsoft.com/office/drawing/2014/main" id="{0E19A998-DAD5-4BD2-B376-3D46D8F09012}"/>
              </a:ext>
            </a:extLst>
          </p:cNvPr>
          <p:cNvPicPr>
            <a:picLocks noGrp="1" noChangeAspect="1"/>
          </p:cNvPicPr>
          <p:nvPr>
            <p:ph idx="1"/>
          </p:nvPr>
        </p:nvPicPr>
        <p:blipFill>
          <a:blip r:embed="rId2"/>
          <a:stretch>
            <a:fillRect/>
          </a:stretch>
        </p:blipFill>
        <p:spPr>
          <a:xfrm>
            <a:off x="0" y="1285461"/>
            <a:ext cx="12192000" cy="5572539"/>
          </a:xfrm>
        </p:spPr>
      </p:pic>
    </p:spTree>
    <p:extLst>
      <p:ext uri="{BB962C8B-B14F-4D97-AF65-F5344CB8AC3E}">
        <p14:creationId xmlns:p14="http://schemas.microsoft.com/office/powerpoint/2010/main" val="295242752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114B71-239C-491A-8ED5-D7D32500BCC9}"/>
              </a:ext>
            </a:extLst>
          </p:cNvPr>
          <p:cNvSpPr>
            <a:spLocks noGrp="1"/>
          </p:cNvSpPr>
          <p:nvPr>
            <p:ph type="title"/>
          </p:nvPr>
        </p:nvSpPr>
        <p:spPr/>
        <p:txBody>
          <a:bodyPr/>
          <a:lstStyle/>
          <a:p>
            <a:r>
              <a:rPr lang="en-US" dirty="0">
                <a:solidFill>
                  <a:srgbClr val="FF0000"/>
                </a:solidFill>
              </a:rPr>
              <a:t>The Lecturer – Features</a:t>
            </a:r>
            <a:br>
              <a:rPr lang="en-US" dirty="0">
                <a:solidFill>
                  <a:srgbClr val="FF0000"/>
                </a:solidFill>
              </a:rPr>
            </a:br>
            <a:r>
              <a:rPr lang="en-US" sz="2200" dirty="0">
                <a:solidFill>
                  <a:srgbClr val="0070C0"/>
                </a:solidFill>
              </a:rPr>
              <a:t>12. Printing Students In Groups</a:t>
            </a:r>
            <a:endParaRPr lang="en-US" sz="2200" dirty="0"/>
          </a:p>
        </p:txBody>
      </p:sp>
      <p:sp>
        <p:nvSpPr>
          <p:cNvPr id="3" name="Content Placeholder 2">
            <a:extLst>
              <a:ext uri="{FF2B5EF4-FFF2-40B4-BE49-F238E27FC236}">
                <a16:creationId xmlns:a16="http://schemas.microsoft.com/office/drawing/2014/main" id="{DCFB5F42-4D01-43B0-8D40-4978FFC5D7DE}"/>
              </a:ext>
            </a:extLst>
          </p:cNvPr>
          <p:cNvSpPr>
            <a:spLocks noGrp="1"/>
          </p:cNvSpPr>
          <p:nvPr>
            <p:ph idx="1"/>
          </p:nvPr>
        </p:nvSpPr>
        <p:spPr/>
        <p:txBody>
          <a:bodyPr>
            <a:normAutofit/>
          </a:bodyPr>
          <a:lstStyle/>
          <a:p>
            <a:r>
              <a:rPr lang="en-US" sz="2000" dirty="0"/>
              <a:t>He Has To Access The Students List In A Specific Group He Made</a:t>
            </a:r>
          </a:p>
          <a:p>
            <a:r>
              <a:rPr lang="en-US" sz="2000" dirty="0"/>
              <a:t>Then He Has To Print Them</a:t>
            </a:r>
          </a:p>
        </p:txBody>
      </p:sp>
    </p:spTree>
    <p:extLst>
      <p:ext uri="{BB962C8B-B14F-4D97-AF65-F5344CB8AC3E}">
        <p14:creationId xmlns:p14="http://schemas.microsoft.com/office/powerpoint/2010/main" val="162116375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66E18-10BA-4243-8D01-38DEACBADC6C}"/>
              </a:ext>
            </a:extLst>
          </p:cNvPr>
          <p:cNvSpPr>
            <a:spLocks noGrp="1"/>
          </p:cNvSpPr>
          <p:nvPr>
            <p:ph type="title"/>
          </p:nvPr>
        </p:nvSpPr>
        <p:spPr>
          <a:xfrm>
            <a:off x="2592925" y="145774"/>
            <a:ext cx="8911687" cy="1033669"/>
          </a:xfrm>
        </p:spPr>
        <p:txBody>
          <a:bodyPr>
            <a:normAutofit/>
          </a:bodyPr>
          <a:lstStyle/>
          <a:p>
            <a:r>
              <a:rPr lang="en-US" sz="3200" dirty="0">
                <a:solidFill>
                  <a:srgbClr val="FF0000"/>
                </a:solidFill>
              </a:rPr>
              <a:t>The Lecturer – Features</a:t>
            </a:r>
            <a:br>
              <a:rPr lang="en-US" dirty="0">
                <a:solidFill>
                  <a:srgbClr val="FF0000"/>
                </a:solidFill>
              </a:rPr>
            </a:br>
            <a:r>
              <a:rPr lang="en-US" sz="2200" dirty="0">
                <a:solidFill>
                  <a:srgbClr val="0070C0"/>
                </a:solidFill>
              </a:rPr>
              <a:t>12. Printing Students In Groups</a:t>
            </a:r>
            <a:endParaRPr lang="en-US" sz="2200" dirty="0"/>
          </a:p>
        </p:txBody>
      </p:sp>
      <p:pic>
        <p:nvPicPr>
          <p:cNvPr id="5" name="Content Placeholder 4">
            <a:extLst>
              <a:ext uri="{FF2B5EF4-FFF2-40B4-BE49-F238E27FC236}">
                <a16:creationId xmlns:a16="http://schemas.microsoft.com/office/drawing/2014/main" id="{B87BAB79-32EE-4370-89CD-C099B6FBF4C8}"/>
              </a:ext>
            </a:extLst>
          </p:cNvPr>
          <p:cNvPicPr>
            <a:picLocks noGrp="1" noChangeAspect="1"/>
          </p:cNvPicPr>
          <p:nvPr>
            <p:ph idx="1"/>
          </p:nvPr>
        </p:nvPicPr>
        <p:blipFill>
          <a:blip r:embed="rId2"/>
          <a:stretch>
            <a:fillRect/>
          </a:stretch>
        </p:blipFill>
        <p:spPr>
          <a:xfrm>
            <a:off x="0" y="1298713"/>
            <a:ext cx="12192000" cy="5559287"/>
          </a:xfrm>
        </p:spPr>
      </p:pic>
    </p:spTree>
    <p:extLst>
      <p:ext uri="{BB962C8B-B14F-4D97-AF65-F5344CB8AC3E}">
        <p14:creationId xmlns:p14="http://schemas.microsoft.com/office/powerpoint/2010/main" val="94216891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rgbClr val="FF0000"/>
                </a:solidFill>
              </a:rPr>
              <a:t>The Lecturer – Features</a:t>
            </a:r>
            <a:br>
              <a:rPr lang="en-US" dirty="0">
                <a:solidFill>
                  <a:srgbClr val="FF0000"/>
                </a:solidFill>
              </a:rPr>
            </a:br>
            <a:r>
              <a:rPr lang="en-US" sz="2200" dirty="0">
                <a:solidFill>
                  <a:srgbClr val="0070C0"/>
                </a:solidFill>
              </a:rPr>
              <a:t>13. Editing Profile</a:t>
            </a:r>
            <a:endParaRPr lang="en-US" sz="2200" dirty="0"/>
          </a:p>
        </p:txBody>
      </p:sp>
      <p:sp>
        <p:nvSpPr>
          <p:cNvPr id="3" name="Content Placeholder 2"/>
          <p:cNvSpPr>
            <a:spLocks noGrp="1"/>
          </p:cNvSpPr>
          <p:nvPr>
            <p:ph idx="1"/>
          </p:nvPr>
        </p:nvSpPr>
        <p:spPr/>
        <p:txBody>
          <a:bodyPr>
            <a:normAutofit/>
          </a:bodyPr>
          <a:lstStyle/>
          <a:p>
            <a:r>
              <a:rPr lang="en-US" sz="2000" dirty="0"/>
              <a:t>He Will Be Asked To Choose A Picture For His Profile</a:t>
            </a:r>
          </a:p>
          <a:p>
            <a:r>
              <a:rPr lang="en-US" sz="2000" dirty="0"/>
              <a:t>For Changing His Password He Will Be Asked To Write His Current Password and Then His New Password and The Re-Write It</a:t>
            </a:r>
          </a:p>
        </p:txBody>
      </p:sp>
    </p:spTree>
    <p:extLst>
      <p:ext uri="{BB962C8B-B14F-4D97-AF65-F5344CB8AC3E}">
        <p14:creationId xmlns:p14="http://schemas.microsoft.com/office/powerpoint/2010/main" val="310720995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925" y="172278"/>
            <a:ext cx="8911687" cy="848140"/>
          </a:xfrm>
        </p:spPr>
        <p:txBody>
          <a:bodyPr>
            <a:normAutofit fontScale="90000"/>
          </a:bodyPr>
          <a:lstStyle/>
          <a:p>
            <a:r>
              <a:rPr lang="en-US" dirty="0">
                <a:solidFill>
                  <a:srgbClr val="FF0000"/>
                </a:solidFill>
              </a:rPr>
              <a:t>The Lecturer – Features</a:t>
            </a:r>
            <a:br>
              <a:rPr lang="en-US" dirty="0">
                <a:solidFill>
                  <a:srgbClr val="FF0000"/>
                </a:solidFill>
              </a:rPr>
            </a:br>
            <a:r>
              <a:rPr lang="en-US" sz="2400" dirty="0">
                <a:solidFill>
                  <a:srgbClr val="0070C0"/>
                </a:solidFill>
              </a:rPr>
              <a:t>13. Changing The Profile Picture</a:t>
            </a:r>
            <a:endParaRPr lang="en-US" sz="2400" dirty="0"/>
          </a:p>
        </p:txBody>
      </p:sp>
      <p:pic>
        <p:nvPicPr>
          <p:cNvPr id="5" name="Content Placeholder 4"/>
          <p:cNvPicPr>
            <a:picLocks noGrp="1" noChangeAspect="1"/>
          </p:cNvPicPr>
          <p:nvPr>
            <p:ph idx="1"/>
          </p:nvPr>
        </p:nvPicPr>
        <p:blipFill>
          <a:blip r:embed="rId2"/>
          <a:stretch>
            <a:fillRect/>
          </a:stretch>
        </p:blipFill>
        <p:spPr>
          <a:xfrm>
            <a:off x="0" y="1258957"/>
            <a:ext cx="12192000" cy="5599043"/>
          </a:xfrm>
        </p:spPr>
      </p:pic>
    </p:spTree>
    <p:extLst>
      <p:ext uri="{BB962C8B-B14F-4D97-AF65-F5344CB8AC3E}">
        <p14:creationId xmlns:p14="http://schemas.microsoft.com/office/powerpoint/2010/main" val="40114666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925" y="291548"/>
            <a:ext cx="8911687" cy="834887"/>
          </a:xfrm>
        </p:spPr>
        <p:txBody>
          <a:bodyPr>
            <a:normAutofit/>
          </a:bodyPr>
          <a:lstStyle/>
          <a:p>
            <a:r>
              <a:rPr lang="en-US" sz="3200" dirty="0">
                <a:solidFill>
                  <a:srgbClr val="FF0000"/>
                </a:solidFill>
              </a:rPr>
              <a:t>The Registration Form Of The Lecturers</a:t>
            </a:r>
          </a:p>
        </p:txBody>
      </p:sp>
      <p:pic>
        <p:nvPicPr>
          <p:cNvPr id="5" name="Content Placeholder 4"/>
          <p:cNvPicPr>
            <a:picLocks noGrp="1" noChangeAspect="1"/>
          </p:cNvPicPr>
          <p:nvPr>
            <p:ph idx="1"/>
          </p:nvPr>
        </p:nvPicPr>
        <p:blipFill>
          <a:blip r:embed="rId2"/>
          <a:stretch>
            <a:fillRect/>
          </a:stretch>
        </p:blipFill>
        <p:spPr>
          <a:xfrm>
            <a:off x="0" y="1298712"/>
            <a:ext cx="12192000" cy="5605671"/>
          </a:xfrm>
        </p:spPr>
      </p:pic>
    </p:spTree>
    <p:extLst>
      <p:ext uri="{BB962C8B-B14F-4D97-AF65-F5344CB8AC3E}">
        <p14:creationId xmlns:p14="http://schemas.microsoft.com/office/powerpoint/2010/main" val="92018261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925" y="145774"/>
            <a:ext cx="8911687" cy="728869"/>
          </a:xfrm>
        </p:spPr>
        <p:txBody>
          <a:bodyPr>
            <a:normAutofit fontScale="90000"/>
          </a:bodyPr>
          <a:lstStyle/>
          <a:p>
            <a:r>
              <a:rPr lang="en-US" dirty="0">
                <a:solidFill>
                  <a:srgbClr val="FF0000"/>
                </a:solidFill>
              </a:rPr>
              <a:t>The Lecturer – Features</a:t>
            </a:r>
            <a:br>
              <a:rPr lang="en-US" dirty="0">
                <a:solidFill>
                  <a:srgbClr val="FF0000"/>
                </a:solidFill>
              </a:rPr>
            </a:br>
            <a:r>
              <a:rPr lang="en-US" sz="2400" dirty="0">
                <a:solidFill>
                  <a:srgbClr val="0070C0"/>
                </a:solidFill>
              </a:rPr>
              <a:t>13. Changing The Password</a:t>
            </a:r>
            <a:endParaRPr lang="en-US" sz="2400" dirty="0"/>
          </a:p>
        </p:txBody>
      </p:sp>
      <p:pic>
        <p:nvPicPr>
          <p:cNvPr id="5" name="Content Placeholder 4"/>
          <p:cNvPicPr>
            <a:picLocks noGrp="1" noChangeAspect="1"/>
          </p:cNvPicPr>
          <p:nvPr>
            <p:ph idx="1"/>
          </p:nvPr>
        </p:nvPicPr>
        <p:blipFill>
          <a:blip r:embed="rId2"/>
          <a:stretch>
            <a:fillRect/>
          </a:stretch>
        </p:blipFill>
        <p:spPr>
          <a:xfrm>
            <a:off x="0" y="1285461"/>
            <a:ext cx="12192000" cy="5572539"/>
          </a:xfrm>
        </p:spPr>
      </p:pic>
    </p:spTree>
    <p:extLst>
      <p:ext uri="{BB962C8B-B14F-4D97-AF65-F5344CB8AC3E}">
        <p14:creationId xmlns:p14="http://schemas.microsoft.com/office/powerpoint/2010/main" val="301372987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00"/>
                </a:solidFill>
              </a:rPr>
              <a:t>The Student – Features</a:t>
            </a:r>
            <a:br>
              <a:rPr lang="en-US" dirty="0">
                <a:solidFill>
                  <a:srgbClr val="FF0000"/>
                </a:solidFill>
              </a:rPr>
            </a:br>
            <a:r>
              <a:rPr lang="en-US" sz="2200" dirty="0">
                <a:solidFill>
                  <a:srgbClr val="0070C0"/>
                </a:solidFill>
              </a:rPr>
              <a:t>14. Viewing The Colleges In A Particular Group</a:t>
            </a:r>
            <a:endParaRPr lang="en-US" sz="2200" dirty="0"/>
          </a:p>
        </p:txBody>
      </p:sp>
      <p:sp>
        <p:nvSpPr>
          <p:cNvPr id="3" name="Content Placeholder 2"/>
          <p:cNvSpPr>
            <a:spLocks noGrp="1"/>
          </p:cNvSpPr>
          <p:nvPr>
            <p:ph idx="1"/>
          </p:nvPr>
        </p:nvSpPr>
        <p:spPr/>
        <p:txBody>
          <a:bodyPr>
            <a:normAutofit/>
          </a:bodyPr>
          <a:lstStyle/>
          <a:p>
            <a:r>
              <a:rPr lang="en-US" sz="2000" dirty="0"/>
              <a:t>He Has To Choose The Group In Which He Wants To View The Colleges</a:t>
            </a:r>
          </a:p>
          <a:p>
            <a:endParaRPr lang="en-US" sz="2000" dirty="0"/>
          </a:p>
        </p:txBody>
      </p:sp>
    </p:spTree>
    <p:extLst>
      <p:ext uri="{BB962C8B-B14F-4D97-AF65-F5344CB8AC3E}">
        <p14:creationId xmlns:p14="http://schemas.microsoft.com/office/powerpoint/2010/main" val="424736892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925" y="145774"/>
            <a:ext cx="8911687" cy="728869"/>
          </a:xfrm>
        </p:spPr>
        <p:txBody>
          <a:bodyPr>
            <a:normAutofit fontScale="90000"/>
          </a:bodyPr>
          <a:lstStyle/>
          <a:p>
            <a:r>
              <a:rPr lang="en-US" dirty="0">
                <a:solidFill>
                  <a:srgbClr val="FF0000"/>
                </a:solidFill>
              </a:rPr>
              <a:t>The Student – Features</a:t>
            </a:r>
            <a:br>
              <a:rPr lang="en-US" sz="2400" dirty="0">
                <a:solidFill>
                  <a:srgbClr val="FF0000"/>
                </a:solidFill>
              </a:rPr>
            </a:br>
            <a:r>
              <a:rPr lang="en-US" sz="2400" dirty="0">
                <a:solidFill>
                  <a:srgbClr val="0070C0"/>
                </a:solidFill>
              </a:rPr>
              <a:t>14. Viewing The Colleges In A Particular Group</a:t>
            </a:r>
            <a:endParaRPr lang="en-US" sz="2400" dirty="0"/>
          </a:p>
        </p:txBody>
      </p:sp>
      <p:pic>
        <p:nvPicPr>
          <p:cNvPr id="5" name="Content Placeholder 4"/>
          <p:cNvPicPr>
            <a:picLocks noGrp="1" noChangeAspect="1"/>
          </p:cNvPicPr>
          <p:nvPr>
            <p:ph idx="1"/>
          </p:nvPr>
        </p:nvPicPr>
        <p:blipFill>
          <a:blip r:embed="rId2"/>
          <a:stretch>
            <a:fillRect/>
          </a:stretch>
        </p:blipFill>
        <p:spPr>
          <a:xfrm>
            <a:off x="0" y="1285461"/>
            <a:ext cx="12192000" cy="5572539"/>
          </a:xfrm>
        </p:spPr>
      </p:pic>
    </p:spTree>
    <p:extLst>
      <p:ext uri="{BB962C8B-B14F-4D97-AF65-F5344CB8AC3E}">
        <p14:creationId xmlns:p14="http://schemas.microsoft.com/office/powerpoint/2010/main" val="172421348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rgbClr val="FF0000"/>
                </a:solidFill>
              </a:rPr>
              <a:t>The Student – Features</a:t>
            </a:r>
            <a:br>
              <a:rPr lang="en-US" dirty="0">
                <a:solidFill>
                  <a:srgbClr val="FF0000"/>
                </a:solidFill>
              </a:rPr>
            </a:br>
            <a:r>
              <a:rPr lang="en-US" sz="2200" dirty="0">
                <a:solidFill>
                  <a:srgbClr val="0070C0"/>
                </a:solidFill>
              </a:rPr>
              <a:t>15. Downloading Downloadable Materials</a:t>
            </a:r>
            <a:endParaRPr lang="en-US" sz="2200" dirty="0"/>
          </a:p>
        </p:txBody>
      </p:sp>
      <p:sp>
        <p:nvSpPr>
          <p:cNvPr id="3" name="Content Placeholder 2"/>
          <p:cNvSpPr>
            <a:spLocks noGrp="1"/>
          </p:cNvSpPr>
          <p:nvPr>
            <p:ph idx="1"/>
          </p:nvPr>
        </p:nvSpPr>
        <p:spPr/>
        <p:txBody>
          <a:bodyPr>
            <a:normAutofit/>
          </a:bodyPr>
          <a:lstStyle/>
          <a:p>
            <a:r>
              <a:rPr lang="en-US" sz="2000" dirty="0"/>
              <a:t>He Will Be Asked To Access The Group From Which He Wants To Download The Uploaded Material File</a:t>
            </a:r>
          </a:p>
          <a:p>
            <a:r>
              <a:rPr lang="en-US" sz="2000" dirty="0"/>
              <a:t>Then He Will Find The Files Uploaded By The Lecturer Who Created That Group or Uploaded By Other Students</a:t>
            </a:r>
          </a:p>
          <a:p>
            <a:r>
              <a:rPr lang="en-US" sz="2000" dirty="0"/>
              <a:t>Then He Will Be Able To Download These Files</a:t>
            </a:r>
          </a:p>
        </p:txBody>
      </p:sp>
    </p:spTree>
    <p:extLst>
      <p:ext uri="{BB962C8B-B14F-4D97-AF65-F5344CB8AC3E}">
        <p14:creationId xmlns:p14="http://schemas.microsoft.com/office/powerpoint/2010/main" val="194207238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925" y="92766"/>
            <a:ext cx="8911687" cy="927652"/>
          </a:xfrm>
        </p:spPr>
        <p:txBody>
          <a:bodyPr>
            <a:normAutofit fontScale="90000"/>
          </a:bodyPr>
          <a:lstStyle/>
          <a:p>
            <a:r>
              <a:rPr lang="en-US" dirty="0">
                <a:solidFill>
                  <a:srgbClr val="FF0000"/>
                </a:solidFill>
              </a:rPr>
              <a:t>The Student – Features</a:t>
            </a:r>
            <a:br>
              <a:rPr lang="en-US" dirty="0">
                <a:solidFill>
                  <a:srgbClr val="FF0000"/>
                </a:solidFill>
              </a:rPr>
            </a:br>
            <a:r>
              <a:rPr lang="en-US" sz="2400" dirty="0">
                <a:solidFill>
                  <a:srgbClr val="0070C0"/>
                </a:solidFill>
              </a:rPr>
              <a:t>15. Downloading Downloadable Materials</a:t>
            </a:r>
            <a:endParaRPr lang="en-US" sz="2400" dirty="0"/>
          </a:p>
        </p:txBody>
      </p:sp>
      <p:pic>
        <p:nvPicPr>
          <p:cNvPr id="5" name="Content Placeholder 4"/>
          <p:cNvPicPr>
            <a:picLocks noGrp="1" noChangeAspect="1"/>
          </p:cNvPicPr>
          <p:nvPr>
            <p:ph idx="1"/>
          </p:nvPr>
        </p:nvPicPr>
        <p:blipFill>
          <a:blip r:embed="rId2"/>
          <a:stretch>
            <a:fillRect/>
          </a:stretch>
        </p:blipFill>
        <p:spPr>
          <a:xfrm>
            <a:off x="-1" y="1272209"/>
            <a:ext cx="12192001" cy="5585791"/>
          </a:xfrm>
        </p:spPr>
      </p:pic>
    </p:spTree>
    <p:extLst>
      <p:ext uri="{BB962C8B-B14F-4D97-AF65-F5344CB8AC3E}">
        <p14:creationId xmlns:p14="http://schemas.microsoft.com/office/powerpoint/2010/main" val="276358748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00"/>
                </a:solidFill>
              </a:rPr>
              <a:t>The Student – Features</a:t>
            </a:r>
            <a:br>
              <a:rPr lang="en-US" dirty="0">
                <a:solidFill>
                  <a:srgbClr val="FF0000"/>
                </a:solidFill>
              </a:rPr>
            </a:br>
            <a:r>
              <a:rPr lang="en-US" sz="2200" dirty="0">
                <a:solidFill>
                  <a:srgbClr val="0070C0"/>
                </a:solidFill>
              </a:rPr>
              <a:t>16. Uploading Downloadable Materials</a:t>
            </a:r>
            <a:endParaRPr lang="en-US" sz="2200" dirty="0"/>
          </a:p>
        </p:txBody>
      </p:sp>
      <p:sp>
        <p:nvSpPr>
          <p:cNvPr id="3" name="Content Placeholder 2"/>
          <p:cNvSpPr>
            <a:spLocks noGrp="1"/>
          </p:cNvSpPr>
          <p:nvPr>
            <p:ph idx="1"/>
          </p:nvPr>
        </p:nvSpPr>
        <p:spPr/>
        <p:txBody>
          <a:bodyPr>
            <a:normAutofit/>
          </a:bodyPr>
          <a:lstStyle/>
          <a:p>
            <a:r>
              <a:rPr lang="en-US" sz="2000" dirty="0"/>
              <a:t>He Will Be Asked To Choose The File To Be Uploaded</a:t>
            </a:r>
          </a:p>
          <a:p>
            <a:r>
              <a:rPr lang="en-US" sz="2000" dirty="0"/>
              <a:t>He Will Be Asked To Choose For Which Group The File Will Be Uploaded</a:t>
            </a:r>
          </a:p>
          <a:p>
            <a:r>
              <a:rPr lang="en-US" sz="2000" dirty="0"/>
              <a:t>Then He Will Be Asked To Save This Info So That The File Will Be Uploaded</a:t>
            </a:r>
          </a:p>
          <a:p>
            <a:endParaRPr lang="en-US" sz="2000" dirty="0"/>
          </a:p>
        </p:txBody>
      </p:sp>
    </p:spTree>
    <p:extLst>
      <p:ext uri="{BB962C8B-B14F-4D97-AF65-F5344CB8AC3E}">
        <p14:creationId xmlns:p14="http://schemas.microsoft.com/office/powerpoint/2010/main" val="81809775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925" y="132522"/>
            <a:ext cx="8911687" cy="940904"/>
          </a:xfrm>
        </p:spPr>
        <p:txBody>
          <a:bodyPr>
            <a:normAutofit fontScale="90000"/>
          </a:bodyPr>
          <a:lstStyle/>
          <a:p>
            <a:r>
              <a:rPr lang="en-US" dirty="0">
                <a:solidFill>
                  <a:srgbClr val="FF0000"/>
                </a:solidFill>
              </a:rPr>
              <a:t>The Lecturer – Features</a:t>
            </a:r>
            <a:br>
              <a:rPr lang="en-US" dirty="0">
                <a:solidFill>
                  <a:srgbClr val="FF0000"/>
                </a:solidFill>
              </a:rPr>
            </a:br>
            <a:r>
              <a:rPr lang="en-US" sz="2400" dirty="0">
                <a:solidFill>
                  <a:srgbClr val="0070C0"/>
                </a:solidFill>
              </a:rPr>
              <a:t>16. Uploading Downloadable Materials</a:t>
            </a:r>
            <a:endParaRPr lang="en-US" sz="2400" dirty="0"/>
          </a:p>
        </p:txBody>
      </p:sp>
      <p:pic>
        <p:nvPicPr>
          <p:cNvPr id="5" name="Content Placeholder 4"/>
          <p:cNvPicPr>
            <a:picLocks noGrp="1" noChangeAspect="1"/>
          </p:cNvPicPr>
          <p:nvPr>
            <p:ph idx="1"/>
          </p:nvPr>
        </p:nvPicPr>
        <p:blipFill>
          <a:blip r:embed="rId2"/>
          <a:stretch>
            <a:fillRect/>
          </a:stretch>
        </p:blipFill>
        <p:spPr>
          <a:xfrm>
            <a:off x="0" y="1272209"/>
            <a:ext cx="12192000" cy="5585791"/>
          </a:xfrm>
        </p:spPr>
      </p:pic>
    </p:spTree>
    <p:extLst>
      <p:ext uri="{BB962C8B-B14F-4D97-AF65-F5344CB8AC3E}">
        <p14:creationId xmlns:p14="http://schemas.microsoft.com/office/powerpoint/2010/main" val="405853657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89212" y="624110"/>
            <a:ext cx="9496771" cy="1280890"/>
          </a:xfrm>
        </p:spPr>
        <p:txBody>
          <a:bodyPr>
            <a:normAutofit/>
          </a:bodyPr>
          <a:lstStyle/>
          <a:p>
            <a:r>
              <a:rPr lang="en-US" dirty="0">
                <a:solidFill>
                  <a:srgbClr val="FF0000"/>
                </a:solidFill>
              </a:rPr>
              <a:t>The Student – Features</a:t>
            </a:r>
            <a:br>
              <a:rPr lang="en-US" dirty="0">
                <a:solidFill>
                  <a:srgbClr val="FF0000"/>
                </a:solidFill>
              </a:rPr>
            </a:br>
            <a:r>
              <a:rPr lang="en-US" sz="2200" dirty="0">
                <a:solidFill>
                  <a:srgbClr val="0070C0"/>
                </a:solidFill>
              </a:rPr>
              <a:t>17. Sending &amp; Receiving Messages From &amp; To Lecturers or Students</a:t>
            </a:r>
            <a:endParaRPr lang="en-US" sz="2200" dirty="0"/>
          </a:p>
        </p:txBody>
      </p:sp>
      <p:sp>
        <p:nvSpPr>
          <p:cNvPr id="3" name="Content Placeholder 2"/>
          <p:cNvSpPr>
            <a:spLocks noGrp="1"/>
          </p:cNvSpPr>
          <p:nvPr>
            <p:ph idx="1"/>
          </p:nvPr>
        </p:nvSpPr>
        <p:spPr/>
        <p:txBody>
          <a:bodyPr>
            <a:normAutofit/>
          </a:bodyPr>
          <a:lstStyle/>
          <a:p>
            <a:r>
              <a:rPr lang="en-US" sz="2000"/>
              <a:t>He Has To Choose Whether He Want To Send Messages To                A Lecturer or A Student</a:t>
            </a:r>
          </a:p>
          <a:p>
            <a:r>
              <a:rPr lang="en-US" sz="2000"/>
              <a:t>He Has To Choose A Lecturer or A Student</a:t>
            </a:r>
          </a:p>
          <a:p>
            <a:r>
              <a:rPr lang="en-US" sz="2000"/>
              <a:t>Then He Has To Write The Content Of The Message He Wants To Send</a:t>
            </a:r>
          </a:p>
          <a:p>
            <a:r>
              <a:rPr lang="en-US" sz="2000"/>
              <a:t>Then He Will Be Asked To Save This Info So That The Message Will Be Sent</a:t>
            </a:r>
          </a:p>
          <a:p>
            <a:endParaRPr lang="en-US" sz="2000"/>
          </a:p>
        </p:txBody>
      </p:sp>
    </p:spTree>
    <p:extLst>
      <p:ext uri="{BB962C8B-B14F-4D97-AF65-F5344CB8AC3E}">
        <p14:creationId xmlns:p14="http://schemas.microsoft.com/office/powerpoint/2010/main" val="229701931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925" y="212034"/>
            <a:ext cx="8911687" cy="848139"/>
          </a:xfrm>
        </p:spPr>
        <p:txBody>
          <a:bodyPr>
            <a:normAutofit fontScale="90000"/>
          </a:bodyPr>
          <a:lstStyle/>
          <a:p>
            <a:r>
              <a:rPr lang="en-US" dirty="0">
                <a:solidFill>
                  <a:srgbClr val="FF0000"/>
                </a:solidFill>
              </a:rPr>
              <a:t>The Student – Features</a:t>
            </a:r>
            <a:br>
              <a:rPr lang="en-US" dirty="0">
                <a:solidFill>
                  <a:srgbClr val="FF0000"/>
                </a:solidFill>
              </a:rPr>
            </a:br>
            <a:r>
              <a:rPr lang="en-US" sz="2400" dirty="0">
                <a:solidFill>
                  <a:srgbClr val="0070C0"/>
                </a:solidFill>
              </a:rPr>
              <a:t>17. Sending Messages To Students</a:t>
            </a:r>
            <a:endParaRPr lang="en-US" sz="2400" dirty="0"/>
          </a:p>
        </p:txBody>
      </p:sp>
      <p:pic>
        <p:nvPicPr>
          <p:cNvPr id="5" name="Content Placeholder 4"/>
          <p:cNvPicPr>
            <a:picLocks noGrp="1" noChangeAspect="1"/>
          </p:cNvPicPr>
          <p:nvPr>
            <p:ph idx="1"/>
          </p:nvPr>
        </p:nvPicPr>
        <p:blipFill>
          <a:blip r:embed="rId2"/>
          <a:stretch>
            <a:fillRect/>
          </a:stretch>
        </p:blipFill>
        <p:spPr>
          <a:xfrm>
            <a:off x="0" y="1272209"/>
            <a:ext cx="12192000" cy="5585791"/>
          </a:xfrm>
        </p:spPr>
      </p:pic>
    </p:spTree>
    <p:extLst>
      <p:ext uri="{BB962C8B-B14F-4D97-AF65-F5344CB8AC3E}">
        <p14:creationId xmlns:p14="http://schemas.microsoft.com/office/powerpoint/2010/main" val="254396228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925" y="212036"/>
            <a:ext cx="8911687" cy="954156"/>
          </a:xfrm>
        </p:spPr>
        <p:txBody>
          <a:bodyPr>
            <a:normAutofit/>
          </a:bodyPr>
          <a:lstStyle/>
          <a:p>
            <a:r>
              <a:rPr lang="en-US" sz="3200" dirty="0">
                <a:solidFill>
                  <a:srgbClr val="FF0000"/>
                </a:solidFill>
              </a:rPr>
              <a:t>The Student – Features</a:t>
            </a:r>
            <a:br>
              <a:rPr lang="en-US" dirty="0">
                <a:solidFill>
                  <a:srgbClr val="FF0000"/>
                </a:solidFill>
              </a:rPr>
            </a:br>
            <a:r>
              <a:rPr lang="en-US" sz="2200" dirty="0">
                <a:solidFill>
                  <a:srgbClr val="0070C0"/>
                </a:solidFill>
              </a:rPr>
              <a:t>17. Sending Messages To Lecturers</a:t>
            </a:r>
            <a:endParaRPr lang="en-US" sz="2200" dirty="0"/>
          </a:p>
        </p:txBody>
      </p:sp>
      <p:pic>
        <p:nvPicPr>
          <p:cNvPr id="5" name="Content Placeholder 4"/>
          <p:cNvPicPr>
            <a:picLocks noGrp="1" noChangeAspect="1"/>
          </p:cNvPicPr>
          <p:nvPr>
            <p:ph idx="1"/>
          </p:nvPr>
        </p:nvPicPr>
        <p:blipFill>
          <a:blip r:embed="rId2"/>
          <a:stretch>
            <a:fillRect/>
          </a:stretch>
        </p:blipFill>
        <p:spPr>
          <a:xfrm>
            <a:off x="-1" y="1285461"/>
            <a:ext cx="12192001" cy="5572539"/>
          </a:xfrm>
        </p:spPr>
      </p:pic>
    </p:spTree>
    <p:extLst>
      <p:ext uri="{BB962C8B-B14F-4D97-AF65-F5344CB8AC3E}">
        <p14:creationId xmlns:p14="http://schemas.microsoft.com/office/powerpoint/2010/main" val="39383394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7426" y="278296"/>
            <a:ext cx="9422295" cy="914401"/>
          </a:xfrm>
        </p:spPr>
        <p:txBody>
          <a:bodyPr>
            <a:normAutofit/>
          </a:bodyPr>
          <a:lstStyle/>
          <a:p>
            <a:r>
              <a:rPr lang="en-US" sz="3200" dirty="0">
                <a:solidFill>
                  <a:srgbClr val="FF0000"/>
                </a:solidFill>
              </a:rPr>
              <a:t>The Registration Form Of </a:t>
            </a:r>
            <a:r>
              <a:rPr lang="en-US" sz="3200">
                <a:solidFill>
                  <a:srgbClr val="FF0000"/>
                </a:solidFill>
              </a:rPr>
              <a:t>The Students</a:t>
            </a:r>
            <a:endParaRPr lang="en-US" sz="3200" dirty="0">
              <a:solidFill>
                <a:srgbClr val="FF0000"/>
              </a:solidFill>
            </a:endParaRPr>
          </a:p>
        </p:txBody>
      </p:sp>
      <p:pic>
        <p:nvPicPr>
          <p:cNvPr id="5" name="Content Placeholder 4"/>
          <p:cNvPicPr>
            <a:picLocks noGrp="1" noChangeAspect="1"/>
          </p:cNvPicPr>
          <p:nvPr>
            <p:ph idx="1"/>
          </p:nvPr>
        </p:nvPicPr>
        <p:blipFill>
          <a:blip r:embed="rId2"/>
          <a:stretch>
            <a:fillRect/>
          </a:stretch>
        </p:blipFill>
        <p:spPr>
          <a:xfrm>
            <a:off x="0" y="1298713"/>
            <a:ext cx="12192000" cy="5559287"/>
          </a:xfrm>
        </p:spPr>
      </p:pic>
    </p:spTree>
    <p:extLst>
      <p:ext uri="{BB962C8B-B14F-4D97-AF65-F5344CB8AC3E}">
        <p14:creationId xmlns:p14="http://schemas.microsoft.com/office/powerpoint/2010/main" val="358427283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D570E8-02D5-4484-A84D-522B71D1924A}"/>
              </a:ext>
            </a:extLst>
          </p:cNvPr>
          <p:cNvSpPr>
            <a:spLocks noGrp="1"/>
          </p:cNvSpPr>
          <p:nvPr>
            <p:ph type="title"/>
          </p:nvPr>
        </p:nvSpPr>
        <p:spPr>
          <a:xfrm>
            <a:off x="2597426" y="212034"/>
            <a:ext cx="8854177" cy="834887"/>
          </a:xfrm>
        </p:spPr>
        <p:txBody>
          <a:bodyPr>
            <a:normAutofit fontScale="90000"/>
          </a:bodyPr>
          <a:lstStyle/>
          <a:p>
            <a:r>
              <a:rPr lang="en-US" dirty="0">
                <a:solidFill>
                  <a:srgbClr val="FF0000"/>
                </a:solidFill>
              </a:rPr>
              <a:t>The Student – Features</a:t>
            </a:r>
            <a:br>
              <a:rPr lang="en-US" dirty="0">
                <a:solidFill>
                  <a:srgbClr val="FF0000"/>
                </a:solidFill>
              </a:rPr>
            </a:br>
            <a:r>
              <a:rPr lang="en-US" sz="2400" dirty="0">
                <a:solidFill>
                  <a:srgbClr val="0070C0"/>
                </a:solidFill>
              </a:rPr>
              <a:t>17. Receiving Messages From Students &amp; Lecturers</a:t>
            </a:r>
            <a:endParaRPr lang="en-US" sz="2400" dirty="0"/>
          </a:p>
        </p:txBody>
      </p:sp>
      <p:pic>
        <p:nvPicPr>
          <p:cNvPr id="5" name="Content Placeholder 4">
            <a:extLst>
              <a:ext uri="{FF2B5EF4-FFF2-40B4-BE49-F238E27FC236}">
                <a16:creationId xmlns:a16="http://schemas.microsoft.com/office/drawing/2014/main" id="{0FC88172-4174-4797-93AE-737E225CDA61}"/>
              </a:ext>
            </a:extLst>
          </p:cNvPr>
          <p:cNvPicPr>
            <a:picLocks noGrp="1" noChangeAspect="1"/>
          </p:cNvPicPr>
          <p:nvPr>
            <p:ph idx="1"/>
          </p:nvPr>
        </p:nvPicPr>
        <p:blipFill>
          <a:blip r:embed="rId2"/>
          <a:stretch>
            <a:fillRect/>
          </a:stretch>
        </p:blipFill>
        <p:spPr>
          <a:xfrm>
            <a:off x="0" y="1272209"/>
            <a:ext cx="12191999" cy="5585791"/>
          </a:xfrm>
        </p:spPr>
      </p:pic>
    </p:spTree>
    <p:extLst>
      <p:ext uri="{BB962C8B-B14F-4D97-AF65-F5344CB8AC3E}">
        <p14:creationId xmlns:p14="http://schemas.microsoft.com/office/powerpoint/2010/main" val="295825126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rgbClr val="FF0000"/>
                </a:solidFill>
              </a:rPr>
              <a:t>The Student – Features</a:t>
            </a:r>
            <a:br>
              <a:rPr lang="en-US" dirty="0">
                <a:solidFill>
                  <a:srgbClr val="FF0000"/>
                </a:solidFill>
              </a:rPr>
            </a:br>
            <a:r>
              <a:rPr lang="en-US" sz="2200" dirty="0">
                <a:solidFill>
                  <a:srgbClr val="0070C0"/>
                </a:solidFill>
              </a:rPr>
              <a:t>18. Receiving Notifications From Students &amp; Lecturers</a:t>
            </a:r>
            <a:endParaRPr lang="en-US" sz="2200" dirty="0"/>
          </a:p>
        </p:txBody>
      </p:sp>
      <p:sp>
        <p:nvSpPr>
          <p:cNvPr id="3" name="Content Placeholder 2"/>
          <p:cNvSpPr>
            <a:spLocks noGrp="1"/>
          </p:cNvSpPr>
          <p:nvPr>
            <p:ph idx="1"/>
          </p:nvPr>
        </p:nvSpPr>
        <p:spPr/>
        <p:txBody>
          <a:bodyPr>
            <a:normAutofit/>
          </a:bodyPr>
          <a:lstStyle/>
          <a:p>
            <a:r>
              <a:rPr lang="en-US" sz="2000" dirty="0"/>
              <a:t>The Notifications He Receives Will Be About Any Downloadable Materials Are Uploaded By Students To A Group He Created or Any Post Made By The Lecturer Who Created The Group</a:t>
            </a:r>
          </a:p>
          <a:p>
            <a:r>
              <a:rPr lang="en-US" sz="2000" dirty="0"/>
              <a:t>The Notification Will Include The Name Of Student He Uploads The Downloadable Material File and The Name Of The Group In Which The File Was Uploaded To </a:t>
            </a:r>
            <a:r>
              <a:rPr lang="en-US" sz="2000" u="sng" dirty="0"/>
              <a:t>As A Link</a:t>
            </a:r>
          </a:p>
        </p:txBody>
      </p:sp>
    </p:spTree>
    <p:extLst>
      <p:ext uri="{BB962C8B-B14F-4D97-AF65-F5344CB8AC3E}">
        <p14:creationId xmlns:p14="http://schemas.microsoft.com/office/powerpoint/2010/main" val="5812663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925" y="212036"/>
            <a:ext cx="8911687" cy="967408"/>
          </a:xfrm>
        </p:spPr>
        <p:txBody>
          <a:bodyPr>
            <a:normAutofit fontScale="90000"/>
          </a:bodyPr>
          <a:lstStyle/>
          <a:p>
            <a:r>
              <a:rPr lang="en-US" dirty="0">
                <a:solidFill>
                  <a:srgbClr val="FF0000"/>
                </a:solidFill>
              </a:rPr>
              <a:t>The Student – Features</a:t>
            </a:r>
            <a:br>
              <a:rPr lang="en-US" dirty="0">
                <a:solidFill>
                  <a:srgbClr val="FF0000"/>
                </a:solidFill>
              </a:rPr>
            </a:br>
            <a:r>
              <a:rPr lang="en-US" sz="2400" dirty="0">
                <a:solidFill>
                  <a:srgbClr val="0070C0"/>
                </a:solidFill>
              </a:rPr>
              <a:t>18. Receiving Notifications From Students &amp; Lecturers</a:t>
            </a:r>
            <a:endParaRPr lang="en-US" sz="2400" dirty="0"/>
          </a:p>
        </p:txBody>
      </p:sp>
      <p:pic>
        <p:nvPicPr>
          <p:cNvPr id="5" name="Content Placeholder 4"/>
          <p:cNvPicPr>
            <a:picLocks noGrp="1" noChangeAspect="1"/>
          </p:cNvPicPr>
          <p:nvPr>
            <p:ph idx="1"/>
          </p:nvPr>
        </p:nvPicPr>
        <p:blipFill>
          <a:blip r:embed="rId2"/>
          <a:stretch>
            <a:fillRect/>
          </a:stretch>
        </p:blipFill>
        <p:spPr>
          <a:xfrm>
            <a:off x="0" y="1285461"/>
            <a:ext cx="12192000" cy="5572539"/>
          </a:xfrm>
        </p:spPr>
      </p:pic>
    </p:spTree>
    <p:extLst>
      <p:ext uri="{BB962C8B-B14F-4D97-AF65-F5344CB8AC3E}">
        <p14:creationId xmlns:p14="http://schemas.microsoft.com/office/powerpoint/2010/main" val="25123319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rgbClr val="FF0000"/>
                </a:solidFill>
              </a:rPr>
              <a:t>The Student – Features</a:t>
            </a:r>
            <a:br>
              <a:rPr lang="en-US" dirty="0">
                <a:solidFill>
                  <a:srgbClr val="FF0000"/>
                </a:solidFill>
              </a:rPr>
            </a:br>
            <a:r>
              <a:rPr lang="en-US" sz="2200" dirty="0">
                <a:solidFill>
                  <a:srgbClr val="0070C0"/>
                </a:solidFill>
              </a:rPr>
              <a:t>19. Receiving Subjects Overviews Made By Lecturers</a:t>
            </a:r>
            <a:endParaRPr lang="en-US" sz="2200" dirty="0"/>
          </a:p>
        </p:txBody>
      </p:sp>
      <p:sp>
        <p:nvSpPr>
          <p:cNvPr id="3" name="Content Placeholder 2"/>
          <p:cNvSpPr>
            <a:spLocks noGrp="1"/>
          </p:cNvSpPr>
          <p:nvPr>
            <p:ph idx="1"/>
          </p:nvPr>
        </p:nvSpPr>
        <p:spPr/>
        <p:txBody>
          <a:bodyPr>
            <a:normAutofit/>
          </a:bodyPr>
          <a:lstStyle/>
          <a:p>
            <a:r>
              <a:rPr lang="en-US" sz="2000" dirty="0"/>
              <a:t>The Subject Overview Is A Small Summery About The Subject Made By The Lecturer Who Teaches It. </a:t>
            </a:r>
          </a:p>
        </p:txBody>
      </p:sp>
    </p:spTree>
    <p:extLst>
      <p:ext uri="{BB962C8B-B14F-4D97-AF65-F5344CB8AC3E}">
        <p14:creationId xmlns:p14="http://schemas.microsoft.com/office/powerpoint/2010/main" val="364814163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925" y="119270"/>
            <a:ext cx="8911687" cy="887895"/>
          </a:xfrm>
        </p:spPr>
        <p:txBody>
          <a:bodyPr>
            <a:normAutofit fontScale="90000"/>
          </a:bodyPr>
          <a:lstStyle/>
          <a:p>
            <a:r>
              <a:rPr lang="en-US" dirty="0">
                <a:solidFill>
                  <a:srgbClr val="FF0000"/>
                </a:solidFill>
              </a:rPr>
              <a:t>The Student – Features</a:t>
            </a:r>
            <a:br>
              <a:rPr lang="en-US" dirty="0">
                <a:solidFill>
                  <a:srgbClr val="FF0000"/>
                </a:solidFill>
              </a:rPr>
            </a:br>
            <a:r>
              <a:rPr lang="en-US" sz="2400" dirty="0">
                <a:solidFill>
                  <a:srgbClr val="0070C0"/>
                </a:solidFill>
              </a:rPr>
              <a:t>19. Receiving Subjects Overviews Made By Lecturers</a:t>
            </a:r>
            <a:endParaRPr lang="en-US" sz="2400" dirty="0"/>
          </a:p>
        </p:txBody>
      </p:sp>
      <p:pic>
        <p:nvPicPr>
          <p:cNvPr id="5" name="Content Placeholder 4"/>
          <p:cNvPicPr>
            <a:picLocks noGrp="1" noChangeAspect="1"/>
          </p:cNvPicPr>
          <p:nvPr>
            <p:ph idx="1"/>
          </p:nvPr>
        </p:nvPicPr>
        <p:blipFill>
          <a:blip r:embed="rId2"/>
          <a:stretch>
            <a:fillRect/>
          </a:stretch>
        </p:blipFill>
        <p:spPr>
          <a:xfrm>
            <a:off x="0" y="1272209"/>
            <a:ext cx="12192000" cy="5585791"/>
          </a:xfrm>
        </p:spPr>
      </p:pic>
    </p:spTree>
    <p:extLst>
      <p:ext uri="{BB962C8B-B14F-4D97-AF65-F5344CB8AC3E}">
        <p14:creationId xmlns:p14="http://schemas.microsoft.com/office/powerpoint/2010/main" val="175085820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rgbClr val="FF0000"/>
                </a:solidFill>
              </a:rPr>
              <a:t>The Student – Features</a:t>
            </a:r>
            <a:br>
              <a:rPr lang="en-US" dirty="0">
                <a:solidFill>
                  <a:srgbClr val="FF0000"/>
                </a:solidFill>
              </a:rPr>
            </a:br>
            <a:r>
              <a:rPr lang="en-US" sz="2200" dirty="0">
                <a:solidFill>
                  <a:srgbClr val="0070C0"/>
                </a:solidFill>
              </a:rPr>
              <a:t>20. Receiving Subjects Timetables Made By Lecturers</a:t>
            </a:r>
            <a:endParaRPr lang="en-US" sz="2200" dirty="0"/>
          </a:p>
        </p:txBody>
      </p:sp>
      <p:sp>
        <p:nvSpPr>
          <p:cNvPr id="3" name="Content Placeholder 2"/>
          <p:cNvSpPr>
            <a:spLocks noGrp="1"/>
          </p:cNvSpPr>
          <p:nvPr>
            <p:ph idx="1"/>
          </p:nvPr>
        </p:nvSpPr>
        <p:spPr/>
        <p:txBody>
          <a:bodyPr>
            <a:normAutofit/>
          </a:bodyPr>
          <a:lstStyle/>
          <a:p>
            <a:r>
              <a:rPr lang="en-US" sz="2000" dirty="0"/>
              <a:t>The Subject Timetable Is A Timing Map For The Subject Which Includes:</a:t>
            </a:r>
          </a:p>
          <a:p>
            <a:pPr marL="400050" indent="-400050">
              <a:buFont typeface="+mj-lt"/>
              <a:buAutoNum type="romanUcPeriod"/>
            </a:pPr>
            <a:r>
              <a:rPr lang="en-US" sz="2000" dirty="0"/>
              <a:t>The Starting Date Of The Subject</a:t>
            </a:r>
          </a:p>
          <a:p>
            <a:pPr marL="400050" indent="-400050">
              <a:buFont typeface="+mj-lt"/>
              <a:buAutoNum type="romanUcPeriod"/>
            </a:pPr>
            <a:r>
              <a:rPr lang="en-US" sz="2000" dirty="0"/>
              <a:t>The Ending Date Of The Subject</a:t>
            </a:r>
          </a:p>
          <a:p>
            <a:pPr marL="400050" indent="-400050">
              <a:buFont typeface="+mj-lt"/>
              <a:buAutoNum type="romanUcPeriod"/>
            </a:pPr>
            <a:r>
              <a:rPr lang="en-US" sz="2000" dirty="0"/>
              <a:t>Dates Of Lectures</a:t>
            </a:r>
          </a:p>
          <a:p>
            <a:pPr marL="400050" indent="-400050">
              <a:buFont typeface="+mj-lt"/>
              <a:buAutoNum type="romanUcPeriod"/>
            </a:pPr>
            <a:r>
              <a:rPr lang="en-US" sz="2000" dirty="0"/>
              <a:t>Dates Of Quizzes</a:t>
            </a:r>
          </a:p>
          <a:p>
            <a:pPr marL="400050" indent="-400050">
              <a:buFont typeface="+mj-lt"/>
              <a:buAutoNum type="romanUcPeriod"/>
            </a:pPr>
            <a:r>
              <a:rPr lang="en-US" sz="2000" dirty="0"/>
              <a:t>Date Of Midterm Exam</a:t>
            </a:r>
          </a:p>
          <a:p>
            <a:pPr marL="400050" indent="-400050">
              <a:buFont typeface="+mj-lt"/>
              <a:buAutoNum type="romanUcPeriod"/>
            </a:pPr>
            <a:r>
              <a:rPr lang="en-US" sz="2000" dirty="0"/>
              <a:t>Date Of Practical Exam</a:t>
            </a:r>
          </a:p>
          <a:p>
            <a:pPr marL="400050" indent="-400050">
              <a:buFont typeface="+mj-lt"/>
              <a:buAutoNum type="romanUcPeriod"/>
            </a:pPr>
            <a:r>
              <a:rPr lang="en-US" sz="2000" dirty="0"/>
              <a:t>Date Of Final Exam</a:t>
            </a:r>
          </a:p>
        </p:txBody>
      </p:sp>
    </p:spTree>
    <p:extLst>
      <p:ext uri="{BB962C8B-B14F-4D97-AF65-F5344CB8AC3E}">
        <p14:creationId xmlns:p14="http://schemas.microsoft.com/office/powerpoint/2010/main" val="141323143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925" y="145774"/>
            <a:ext cx="8911687" cy="940904"/>
          </a:xfrm>
        </p:spPr>
        <p:txBody>
          <a:bodyPr>
            <a:normAutofit fontScale="90000"/>
          </a:bodyPr>
          <a:lstStyle/>
          <a:p>
            <a:r>
              <a:rPr lang="en-US" dirty="0">
                <a:solidFill>
                  <a:srgbClr val="FF0000"/>
                </a:solidFill>
              </a:rPr>
              <a:t>The Student – Features</a:t>
            </a:r>
            <a:br>
              <a:rPr lang="en-US" dirty="0">
                <a:solidFill>
                  <a:srgbClr val="FF0000"/>
                </a:solidFill>
              </a:rPr>
            </a:br>
            <a:r>
              <a:rPr lang="en-US" sz="2400" dirty="0">
                <a:solidFill>
                  <a:srgbClr val="0070C0"/>
                </a:solidFill>
              </a:rPr>
              <a:t>20. Receiving Subjects Timetables Made By Lecturers</a:t>
            </a:r>
            <a:endParaRPr lang="en-US" sz="2400" dirty="0"/>
          </a:p>
        </p:txBody>
      </p:sp>
      <p:pic>
        <p:nvPicPr>
          <p:cNvPr id="13" name="Content Placeholder 12"/>
          <p:cNvPicPr>
            <a:picLocks noGrp="1" noChangeAspect="1"/>
          </p:cNvPicPr>
          <p:nvPr>
            <p:ph idx="1"/>
          </p:nvPr>
        </p:nvPicPr>
        <p:blipFill>
          <a:blip r:embed="rId2"/>
          <a:stretch>
            <a:fillRect/>
          </a:stretch>
        </p:blipFill>
        <p:spPr>
          <a:xfrm>
            <a:off x="0" y="1272209"/>
            <a:ext cx="12192000" cy="5585791"/>
          </a:xfrm>
        </p:spPr>
      </p:pic>
    </p:spTree>
    <p:extLst>
      <p:ext uri="{BB962C8B-B14F-4D97-AF65-F5344CB8AC3E}">
        <p14:creationId xmlns:p14="http://schemas.microsoft.com/office/powerpoint/2010/main" val="275958097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925" y="145774"/>
            <a:ext cx="8911687" cy="808383"/>
          </a:xfrm>
        </p:spPr>
        <p:txBody>
          <a:bodyPr>
            <a:normAutofit fontScale="90000"/>
          </a:bodyPr>
          <a:lstStyle/>
          <a:p>
            <a:r>
              <a:rPr lang="en-US" dirty="0">
                <a:solidFill>
                  <a:srgbClr val="FF0000"/>
                </a:solidFill>
              </a:rPr>
              <a:t>The Student – Features</a:t>
            </a:r>
            <a:br>
              <a:rPr lang="en-US" dirty="0">
                <a:solidFill>
                  <a:srgbClr val="FF0000"/>
                </a:solidFill>
              </a:rPr>
            </a:br>
            <a:r>
              <a:rPr lang="en-US" sz="2400" dirty="0">
                <a:solidFill>
                  <a:srgbClr val="0070C0"/>
                </a:solidFill>
              </a:rPr>
              <a:t>20. Receiving Subjects Timetables Made By Lecturers</a:t>
            </a:r>
            <a:endParaRPr lang="en-US" sz="2400" dirty="0"/>
          </a:p>
        </p:txBody>
      </p:sp>
      <p:pic>
        <p:nvPicPr>
          <p:cNvPr id="9" name="Content Placeholder 8"/>
          <p:cNvPicPr>
            <a:picLocks noGrp="1" noChangeAspect="1"/>
          </p:cNvPicPr>
          <p:nvPr>
            <p:ph idx="1"/>
          </p:nvPr>
        </p:nvPicPr>
        <p:blipFill>
          <a:blip r:embed="rId2"/>
          <a:stretch>
            <a:fillRect/>
          </a:stretch>
        </p:blipFill>
        <p:spPr>
          <a:xfrm>
            <a:off x="0" y="1285461"/>
            <a:ext cx="12192000" cy="5572539"/>
          </a:xfrm>
        </p:spPr>
      </p:pic>
    </p:spTree>
    <p:extLst>
      <p:ext uri="{BB962C8B-B14F-4D97-AF65-F5344CB8AC3E}">
        <p14:creationId xmlns:p14="http://schemas.microsoft.com/office/powerpoint/2010/main" val="339971070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925" y="145774"/>
            <a:ext cx="8911687" cy="1205948"/>
          </a:xfrm>
        </p:spPr>
        <p:txBody>
          <a:bodyPr>
            <a:normAutofit/>
          </a:bodyPr>
          <a:lstStyle/>
          <a:p>
            <a:r>
              <a:rPr lang="en-US" sz="3200" dirty="0">
                <a:solidFill>
                  <a:srgbClr val="FF0000"/>
                </a:solidFill>
              </a:rPr>
              <a:t>The Student – Features</a:t>
            </a:r>
            <a:br>
              <a:rPr lang="en-US" dirty="0">
                <a:solidFill>
                  <a:srgbClr val="FF0000"/>
                </a:solidFill>
              </a:rPr>
            </a:br>
            <a:r>
              <a:rPr lang="en-US" sz="2200" dirty="0">
                <a:solidFill>
                  <a:srgbClr val="0070C0"/>
                </a:solidFill>
              </a:rPr>
              <a:t>20. Receiving Subjects Timetables Made By Lecturers</a:t>
            </a:r>
            <a:endParaRPr lang="en-US" sz="2200" dirty="0"/>
          </a:p>
        </p:txBody>
      </p:sp>
      <p:pic>
        <p:nvPicPr>
          <p:cNvPr id="5" name="Content Placeholder 4"/>
          <p:cNvPicPr>
            <a:picLocks noGrp="1" noChangeAspect="1"/>
          </p:cNvPicPr>
          <p:nvPr>
            <p:ph idx="1"/>
          </p:nvPr>
        </p:nvPicPr>
        <p:blipFill>
          <a:blip r:embed="rId2"/>
          <a:stretch>
            <a:fillRect/>
          </a:stretch>
        </p:blipFill>
        <p:spPr>
          <a:xfrm>
            <a:off x="0" y="1258957"/>
            <a:ext cx="12192000" cy="5599043"/>
          </a:xfrm>
        </p:spPr>
      </p:pic>
    </p:spTree>
    <p:extLst>
      <p:ext uri="{BB962C8B-B14F-4D97-AF65-F5344CB8AC3E}">
        <p14:creationId xmlns:p14="http://schemas.microsoft.com/office/powerpoint/2010/main" val="147872813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925" y="119270"/>
            <a:ext cx="8911687" cy="795130"/>
          </a:xfrm>
        </p:spPr>
        <p:txBody>
          <a:bodyPr>
            <a:normAutofit fontScale="90000"/>
          </a:bodyPr>
          <a:lstStyle/>
          <a:p>
            <a:r>
              <a:rPr lang="en-US" dirty="0">
                <a:solidFill>
                  <a:srgbClr val="FF0000"/>
                </a:solidFill>
              </a:rPr>
              <a:t>The Student – Features</a:t>
            </a:r>
            <a:br>
              <a:rPr lang="en-US" dirty="0">
                <a:solidFill>
                  <a:srgbClr val="FF0000"/>
                </a:solidFill>
              </a:rPr>
            </a:br>
            <a:r>
              <a:rPr lang="en-US" sz="2400" dirty="0">
                <a:solidFill>
                  <a:srgbClr val="0070C0"/>
                </a:solidFill>
              </a:rPr>
              <a:t>20. Receiving Subjects Timetables Made By Lecturers</a:t>
            </a:r>
            <a:endParaRPr lang="en-US" sz="2400" dirty="0"/>
          </a:p>
        </p:txBody>
      </p:sp>
      <p:pic>
        <p:nvPicPr>
          <p:cNvPr id="9" name="Content Placeholder 8"/>
          <p:cNvPicPr>
            <a:picLocks noGrp="1" noChangeAspect="1"/>
          </p:cNvPicPr>
          <p:nvPr>
            <p:ph idx="1"/>
          </p:nvPr>
        </p:nvPicPr>
        <p:blipFill>
          <a:blip r:embed="rId2"/>
          <a:stretch>
            <a:fillRect/>
          </a:stretch>
        </p:blipFill>
        <p:spPr>
          <a:xfrm>
            <a:off x="0" y="1285461"/>
            <a:ext cx="12192000" cy="5572539"/>
          </a:xfrm>
        </p:spPr>
      </p:pic>
    </p:spTree>
    <p:extLst>
      <p:ext uri="{BB962C8B-B14F-4D97-AF65-F5344CB8AC3E}">
        <p14:creationId xmlns:p14="http://schemas.microsoft.com/office/powerpoint/2010/main" val="42666762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96278" y="278296"/>
            <a:ext cx="9886122" cy="636104"/>
          </a:xfrm>
        </p:spPr>
        <p:txBody>
          <a:bodyPr>
            <a:noAutofit/>
          </a:bodyPr>
          <a:lstStyle/>
          <a:p>
            <a:pPr algn="ctr"/>
            <a:r>
              <a:rPr lang="en-US" sz="3200" dirty="0">
                <a:solidFill>
                  <a:srgbClr val="FF0000"/>
                </a:solidFill>
              </a:rPr>
              <a:t>The Login Form For Both The Lecturers &amp; Students</a:t>
            </a:r>
          </a:p>
        </p:txBody>
      </p:sp>
      <p:pic>
        <p:nvPicPr>
          <p:cNvPr id="5" name="Content Placeholder 4"/>
          <p:cNvPicPr>
            <a:picLocks noGrp="1" noChangeAspect="1"/>
          </p:cNvPicPr>
          <p:nvPr>
            <p:ph idx="1"/>
          </p:nvPr>
        </p:nvPicPr>
        <p:blipFill>
          <a:blip r:embed="rId2"/>
          <a:stretch>
            <a:fillRect/>
          </a:stretch>
        </p:blipFill>
        <p:spPr>
          <a:xfrm>
            <a:off x="0" y="1285461"/>
            <a:ext cx="12006469" cy="5572540"/>
          </a:xfrm>
        </p:spPr>
      </p:pic>
    </p:spTree>
    <p:extLst>
      <p:ext uri="{BB962C8B-B14F-4D97-AF65-F5344CB8AC3E}">
        <p14:creationId xmlns:p14="http://schemas.microsoft.com/office/powerpoint/2010/main" val="296898897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924" y="106017"/>
            <a:ext cx="8911687" cy="1073426"/>
          </a:xfrm>
        </p:spPr>
        <p:txBody>
          <a:bodyPr>
            <a:normAutofit/>
          </a:bodyPr>
          <a:lstStyle/>
          <a:p>
            <a:r>
              <a:rPr lang="en-US" sz="3200" dirty="0">
                <a:solidFill>
                  <a:srgbClr val="FF0000"/>
                </a:solidFill>
              </a:rPr>
              <a:t>The Student – Features</a:t>
            </a:r>
            <a:br>
              <a:rPr lang="en-US" dirty="0">
                <a:solidFill>
                  <a:srgbClr val="FF0000"/>
                </a:solidFill>
              </a:rPr>
            </a:br>
            <a:r>
              <a:rPr lang="en-US" sz="2200" dirty="0">
                <a:solidFill>
                  <a:srgbClr val="0070C0"/>
                </a:solidFill>
              </a:rPr>
              <a:t>20. Receiving Subjects Timetables Made By Lecturers</a:t>
            </a:r>
            <a:endParaRPr lang="en-US" sz="2200" dirty="0"/>
          </a:p>
        </p:txBody>
      </p:sp>
      <p:pic>
        <p:nvPicPr>
          <p:cNvPr id="5" name="Content Placeholder 4"/>
          <p:cNvPicPr>
            <a:picLocks noGrp="1" noChangeAspect="1"/>
          </p:cNvPicPr>
          <p:nvPr>
            <p:ph idx="1"/>
          </p:nvPr>
        </p:nvPicPr>
        <p:blipFill>
          <a:blip r:embed="rId2"/>
          <a:stretch>
            <a:fillRect/>
          </a:stretch>
        </p:blipFill>
        <p:spPr>
          <a:xfrm>
            <a:off x="0" y="1272209"/>
            <a:ext cx="12192000" cy="5585791"/>
          </a:xfrm>
        </p:spPr>
      </p:pic>
    </p:spTree>
    <p:extLst>
      <p:ext uri="{BB962C8B-B14F-4D97-AF65-F5344CB8AC3E}">
        <p14:creationId xmlns:p14="http://schemas.microsoft.com/office/powerpoint/2010/main" val="83147663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00"/>
                </a:solidFill>
              </a:rPr>
              <a:t>The Student – Features</a:t>
            </a:r>
            <a:br>
              <a:rPr lang="en-US" dirty="0">
                <a:solidFill>
                  <a:srgbClr val="FF0000"/>
                </a:solidFill>
              </a:rPr>
            </a:br>
            <a:r>
              <a:rPr lang="en-US" sz="2200" dirty="0">
                <a:solidFill>
                  <a:srgbClr val="0070C0"/>
                </a:solidFill>
              </a:rPr>
              <a:t>21. Editing Profile</a:t>
            </a:r>
            <a:endParaRPr lang="en-US" dirty="0"/>
          </a:p>
        </p:txBody>
      </p:sp>
      <p:sp>
        <p:nvSpPr>
          <p:cNvPr id="3" name="Content Placeholder 2"/>
          <p:cNvSpPr>
            <a:spLocks noGrp="1"/>
          </p:cNvSpPr>
          <p:nvPr>
            <p:ph idx="1"/>
          </p:nvPr>
        </p:nvSpPr>
        <p:spPr/>
        <p:txBody>
          <a:bodyPr>
            <a:normAutofit/>
          </a:bodyPr>
          <a:lstStyle/>
          <a:p>
            <a:r>
              <a:rPr lang="en-US" sz="2000" dirty="0"/>
              <a:t>He Will Be Asked To Choose A Picture For His Profile</a:t>
            </a:r>
          </a:p>
          <a:p>
            <a:r>
              <a:rPr lang="en-US" sz="2000" dirty="0"/>
              <a:t>For Changing His Password He Will Be Asked To Write His Current Password and Then His New Password and The Re-Write It</a:t>
            </a:r>
          </a:p>
          <a:p>
            <a:endParaRPr lang="en-US" sz="2000" dirty="0"/>
          </a:p>
        </p:txBody>
      </p:sp>
    </p:spTree>
    <p:extLst>
      <p:ext uri="{BB962C8B-B14F-4D97-AF65-F5344CB8AC3E}">
        <p14:creationId xmlns:p14="http://schemas.microsoft.com/office/powerpoint/2010/main" val="83194114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925" y="145775"/>
            <a:ext cx="8911687" cy="927652"/>
          </a:xfrm>
        </p:spPr>
        <p:txBody>
          <a:bodyPr>
            <a:normAutofit fontScale="90000"/>
          </a:bodyPr>
          <a:lstStyle/>
          <a:p>
            <a:r>
              <a:rPr lang="en-US" dirty="0">
                <a:solidFill>
                  <a:srgbClr val="FF0000"/>
                </a:solidFill>
              </a:rPr>
              <a:t>The Lecturer – Features</a:t>
            </a:r>
            <a:br>
              <a:rPr lang="en-US" dirty="0">
                <a:solidFill>
                  <a:srgbClr val="FF0000"/>
                </a:solidFill>
              </a:rPr>
            </a:br>
            <a:r>
              <a:rPr lang="en-US" sz="2400" dirty="0">
                <a:solidFill>
                  <a:srgbClr val="0070C0"/>
                </a:solidFill>
              </a:rPr>
              <a:t>21. Changing The Profile Picture</a:t>
            </a:r>
            <a:endParaRPr lang="en-US" sz="2400" dirty="0"/>
          </a:p>
        </p:txBody>
      </p:sp>
      <p:pic>
        <p:nvPicPr>
          <p:cNvPr id="5" name="Content Placeholder 4"/>
          <p:cNvPicPr>
            <a:picLocks noGrp="1" noChangeAspect="1"/>
          </p:cNvPicPr>
          <p:nvPr>
            <p:ph idx="1"/>
          </p:nvPr>
        </p:nvPicPr>
        <p:blipFill>
          <a:blip r:embed="rId2"/>
          <a:stretch>
            <a:fillRect/>
          </a:stretch>
        </p:blipFill>
        <p:spPr>
          <a:xfrm>
            <a:off x="0" y="1258957"/>
            <a:ext cx="12192000" cy="5599043"/>
          </a:xfrm>
        </p:spPr>
      </p:pic>
    </p:spTree>
    <p:extLst>
      <p:ext uri="{BB962C8B-B14F-4D97-AF65-F5344CB8AC3E}">
        <p14:creationId xmlns:p14="http://schemas.microsoft.com/office/powerpoint/2010/main" val="380412810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925" y="145774"/>
            <a:ext cx="8911687" cy="742122"/>
          </a:xfrm>
        </p:spPr>
        <p:txBody>
          <a:bodyPr>
            <a:normAutofit fontScale="90000"/>
          </a:bodyPr>
          <a:lstStyle/>
          <a:p>
            <a:r>
              <a:rPr lang="en-US" dirty="0">
                <a:solidFill>
                  <a:srgbClr val="FF0000"/>
                </a:solidFill>
              </a:rPr>
              <a:t>The Lecturer – Features</a:t>
            </a:r>
            <a:br>
              <a:rPr lang="en-US" dirty="0">
                <a:solidFill>
                  <a:srgbClr val="FF0000"/>
                </a:solidFill>
              </a:rPr>
            </a:br>
            <a:r>
              <a:rPr lang="en-US" sz="2400" dirty="0">
                <a:solidFill>
                  <a:srgbClr val="0070C0"/>
                </a:solidFill>
              </a:rPr>
              <a:t>21. Changing The Password</a:t>
            </a:r>
            <a:endParaRPr lang="en-US" dirty="0"/>
          </a:p>
        </p:txBody>
      </p:sp>
      <p:pic>
        <p:nvPicPr>
          <p:cNvPr id="5" name="Content Placeholder 4"/>
          <p:cNvPicPr>
            <a:picLocks noGrp="1" noChangeAspect="1"/>
          </p:cNvPicPr>
          <p:nvPr>
            <p:ph idx="1"/>
          </p:nvPr>
        </p:nvPicPr>
        <p:blipFill>
          <a:blip r:embed="rId2"/>
          <a:stretch>
            <a:fillRect/>
          </a:stretch>
        </p:blipFill>
        <p:spPr>
          <a:xfrm>
            <a:off x="1" y="1258958"/>
            <a:ext cx="12192000" cy="5599042"/>
          </a:xfrm>
        </p:spPr>
      </p:pic>
    </p:spTree>
    <p:extLst>
      <p:ext uri="{BB962C8B-B14F-4D97-AF65-F5344CB8AC3E}">
        <p14:creationId xmlns:p14="http://schemas.microsoft.com/office/powerpoint/2010/main" val="299813297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00"/>
                </a:solidFill>
              </a:rPr>
              <a:t>The Admin – Features</a:t>
            </a:r>
            <a:br>
              <a:rPr lang="en-US" dirty="0">
                <a:solidFill>
                  <a:srgbClr val="FF0000"/>
                </a:solidFill>
              </a:rPr>
            </a:br>
            <a:r>
              <a:rPr lang="en-US" sz="2200" dirty="0">
                <a:solidFill>
                  <a:srgbClr val="0070C0"/>
                </a:solidFill>
              </a:rPr>
              <a:t>22. Adding, Deleting &amp; Editing The Students Info</a:t>
            </a:r>
            <a:endParaRPr lang="en-US" sz="2200" dirty="0"/>
          </a:p>
        </p:txBody>
      </p:sp>
      <p:sp>
        <p:nvSpPr>
          <p:cNvPr id="3" name="Content Placeholder 2"/>
          <p:cNvSpPr>
            <a:spLocks noGrp="1"/>
          </p:cNvSpPr>
          <p:nvPr>
            <p:ph idx="1"/>
          </p:nvPr>
        </p:nvSpPr>
        <p:spPr/>
        <p:txBody>
          <a:bodyPr>
            <a:normAutofit/>
          </a:bodyPr>
          <a:lstStyle/>
          <a:p>
            <a:r>
              <a:rPr lang="en-US" sz="2000" b="1" u="sng" dirty="0">
                <a:solidFill>
                  <a:srgbClr val="0070C0"/>
                </a:solidFill>
              </a:rPr>
              <a:t>For Adding A Student</a:t>
            </a:r>
            <a:r>
              <a:rPr lang="en-US" sz="2000" dirty="0"/>
              <a:t>: He Has To Choose In Which Level The Student Is Then He Has To Add The Student’s Id Number, First Name               &amp; Last Name Then Saving These Info So That The Student Will Be Added</a:t>
            </a:r>
          </a:p>
          <a:p>
            <a:r>
              <a:rPr lang="en-US" sz="2000" b="1" u="sng" dirty="0">
                <a:solidFill>
                  <a:srgbClr val="0070C0"/>
                </a:solidFill>
              </a:rPr>
              <a:t>For Deleting A Student</a:t>
            </a:r>
            <a:r>
              <a:rPr lang="en-US" sz="2000" dirty="0"/>
              <a:t>: He Has To Choose Which Student To Be Deleted</a:t>
            </a:r>
          </a:p>
          <a:p>
            <a:r>
              <a:rPr lang="en-US" sz="2000" b="1" u="sng" dirty="0">
                <a:solidFill>
                  <a:srgbClr val="0070C0"/>
                </a:solidFill>
              </a:rPr>
              <a:t>For Editing A Student</a:t>
            </a:r>
            <a:r>
              <a:rPr lang="en-US" sz="2000" dirty="0"/>
              <a:t>: He Has To Choose Which Student He Wants To Edit Then He Has To Update His Old Info With His New Ones Like ID Number, Level, First Name &amp; Last Name</a:t>
            </a:r>
          </a:p>
          <a:p>
            <a:endParaRPr lang="en-US" sz="2000" dirty="0"/>
          </a:p>
        </p:txBody>
      </p:sp>
    </p:spTree>
    <p:extLst>
      <p:ext uri="{BB962C8B-B14F-4D97-AF65-F5344CB8AC3E}">
        <p14:creationId xmlns:p14="http://schemas.microsoft.com/office/powerpoint/2010/main" val="404627595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925" y="145774"/>
            <a:ext cx="8911687" cy="1113183"/>
          </a:xfrm>
        </p:spPr>
        <p:txBody>
          <a:bodyPr>
            <a:normAutofit/>
          </a:bodyPr>
          <a:lstStyle/>
          <a:p>
            <a:r>
              <a:rPr lang="en-US" sz="3200" dirty="0">
                <a:solidFill>
                  <a:srgbClr val="FF0000"/>
                </a:solidFill>
              </a:rPr>
              <a:t>The Admin – Features</a:t>
            </a:r>
            <a:br>
              <a:rPr lang="en-US" dirty="0">
                <a:solidFill>
                  <a:srgbClr val="FF0000"/>
                </a:solidFill>
              </a:rPr>
            </a:br>
            <a:r>
              <a:rPr lang="en-US" sz="2200" dirty="0">
                <a:solidFill>
                  <a:srgbClr val="0070C0"/>
                </a:solidFill>
              </a:rPr>
              <a:t>22. Adding &amp; Deleting The Students Info</a:t>
            </a:r>
            <a:endParaRPr lang="en-US" sz="2200" dirty="0"/>
          </a:p>
        </p:txBody>
      </p:sp>
      <p:pic>
        <p:nvPicPr>
          <p:cNvPr id="5" name="Content Placeholder 4"/>
          <p:cNvPicPr>
            <a:picLocks noGrp="1" noChangeAspect="1"/>
          </p:cNvPicPr>
          <p:nvPr>
            <p:ph idx="1"/>
          </p:nvPr>
        </p:nvPicPr>
        <p:blipFill>
          <a:blip r:embed="rId2"/>
          <a:stretch>
            <a:fillRect/>
          </a:stretch>
        </p:blipFill>
        <p:spPr>
          <a:xfrm>
            <a:off x="0" y="1258957"/>
            <a:ext cx="12191999" cy="5599043"/>
          </a:xfrm>
        </p:spPr>
      </p:pic>
    </p:spTree>
    <p:extLst>
      <p:ext uri="{BB962C8B-B14F-4D97-AF65-F5344CB8AC3E}">
        <p14:creationId xmlns:p14="http://schemas.microsoft.com/office/powerpoint/2010/main" val="132476514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925" y="159026"/>
            <a:ext cx="8911687" cy="967409"/>
          </a:xfrm>
        </p:spPr>
        <p:txBody>
          <a:bodyPr>
            <a:normAutofit fontScale="90000"/>
          </a:bodyPr>
          <a:lstStyle/>
          <a:p>
            <a:r>
              <a:rPr lang="en-US" dirty="0">
                <a:solidFill>
                  <a:srgbClr val="FF0000"/>
                </a:solidFill>
              </a:rPr>
              <a:t>The Admin – Features</a:t>
            </a:r>
            <a:br>
              <a:rPr lang="en-US" dirty="0">
                <a:solidFill>
                  <a:srgbClr val="FF0000"/>
                </a:solidFill>
              </a:rPr>
            </a:br>
            <a:r>
              <a:rPr lang="en-US" sz="2400" dirty="0">
                <a:solidFill>
                  <a:srgbClr val="0070C0"/>
                </a:solidFill>
              </a:rPr>
              <a:t>22. Editing The Students Info</a:t>
            </a:r>
            <a:endParaRPr lang="en-US" sz="2400" dirty="0"/>
          </a:p>
        </p:txBody>
      </p:sp>
      <p:pic>
        <p:nvPicPr>
          <p:cNvPr id="5" name="Content Placeholder 4"/>
          <p:cNvPicPr>
            <a:picLocks noGrp="1" noChangeAspect="1"/>
          </p:cNvPicPr>
          <p:nvPr>
            <p:ph idx="1"/>
          </p:nvPr>
        </p:nvPicPr>
        <p:blipFill>
          <a:blip r:embed="rId2"/>
          <a:stretch>
            <a:fillRect/>
          </a:stretch>
        </p:blipFill>
        <p:spPr>
          <a:xfrm>
            <a:off x="0" y="1272209"/>
            <a:ext cx="12191999" cy="5585791"/>
          </a:xfrm>
        </p:spPr>
      </p:pic>
    </p:spTree>
    <p:extLst>
      <p:ext uri="{BB962C8B-B14F-4D97-AF65-F5344CB8AC3E}">
        <p14:creationId xmlns:p14="http://schemas.microsoft.com/office/powerpoint/2010/main" val="148847642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rgbClr val="FF0000"/>
                </a:solidFill>
              </a:rPr>
              <a:t>The Admin – Features</a:t>
            </a:r>
            <a:br>
              <a:rPr lang="en-US" dirty="0">
                <a:solidFill>
                  <a:srgbClr val="FF0000"/>
                </a:solidFill>
              </a:rPr>
            </a:br>
            <a:r>
              <a:rPr lang="en-US" sz="2200" dirty="0">
                <a:solidFill>
                  <a:srgbClr val="0070C0"/>
                </a:solidFill>
              </a:rPr>
              <a:t>23. Adding, Deleting &amp; Editing The Departments Info</a:t>
            </a:r>
            <a:endParaRPr lang="en-US" sz="2200" dirty="0"/>
          </a:p>
        </p:txBody>
      </p:sp>
      <p:sp>
        <p:nvSpPr>
          <p:cNvPr id="3" name="Content Placeholder 2"/>
          <p:cNvSpPr>
            <a:spLocks noGrp="1"/>
          </p:cNvSpPr>
          <p:nvPr>
            <p:ph idx="1"/>
          </p:nvPr>
        </p:nvSpPr>
        <p:spPr/>
        <p:txBody>
          <a:bodyPr>
            <a:normAutofit/>
          </a:bodyPr>
          <a:lstStyle/>
          <a:p>
            <a:r>
              <a:rPr lang="en-US" sz="2000" b="1" u="sng" dirty="0">
                <a:solidFill>
                  <a:srgbClr val="0070C0"/>
                </a:solidFill>
              </a:rPr>
              <a:t>For Adding A Department</a:t>
            </a:r>
            <a:r>
              <a:rPr lang="en-US" sz="2000" dirty="0"/>
              <a:t>: He Has To Add The Department’s Name &amp; Person In-Charge Then Saving These Info So That The Department Will Be Added</a:t>
            </a:r>
          </a:p>
          <a:p>
            <a:r>
              <a:rPr lang="en-US" sz="2000" b="1" u="sng" dirty="0">
                <a:solidFill>
                  <a:srgbClr val="0070C0"/>
                </a:solidFill>
              </a:rPr>
              <a:t>For Deleting A Department </a:t>
            </a:r>
            <a:r>
              <a:rPr lang="en-US" sz="2000" dirty="0"/>
              <a:t>: He Has To Choose Which Department To Be Deleted</a:t>
            </a:r>
          </a:p>
          <a:p>
            <a:r>
              <a:rPr lang="en-US" sz="2000" b="1" u="sng" dirty="0">
                <a:solidFill>
                  <a:srgbClr val="0070C0"/>
                </a:solidFill>
              </a:rPr>
              <a:t>For Editing A Department </a:t>
            </a:r>
            <a:r>
              <a:rPr lang="en-US" sz="2000" dirty="0"/>
              <a:t>: He Has To Choose Which Department He Wants To Edit Then He Has To Update It’s Old Info With Its New Ones Like Department’s Name &amp; Person In-Charge</a:t>
            </a:r>
          </a:p>
        </p:txBody>
      </p:sp>
    </p:spTree>
    <p:extLst>
      <p:ext uri="{BB962C8B-B14F-4D97-AF65-F5344CB8AC3E}">
        <p14:creationId xmlns:p14="http://schemas.microsoft.com/office/powerpoint/2010/main" val="64902615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925" y="225287"/>
            <a:ext cx="9444150" cy="848139"/>
          </a:xfrm>
        </p:spPr>
        <p:txBody>
          <a:bodyPr>
            <a:normAutofit fontScale="90000"/>
          </a:bodyPr>
          <a:lstStyle/>
          <a:p>
            <a:r>
              <a:rPr lang="en-US" dirty="0">
                <a:solidFill>
                  <a:srgbClr val="FF0000"/>
                </a:solidFill>
              </a:rPr>
              <a:t>The Admin – Features</a:t>
            </a:r>
            <a:br>
              <a:rPr lang="en-US" dirty="0">
                <a:solidFill>
                  <a:srgbClr val="FF0000"/>
                </a:solidFill>
              </a:rPr>
            </a:br>
            <a:r>
              <a:rPr lang="en-US" sz="2400" dirty="0">
                <a:solidFill>
                  <a:srgbClr val="0070C0"/>
                </a:solidFill>
              </a:rPr>
              <a:t>23. Adding &amp; Deleting The Departments Info</a:t>
            </a:r>
            <a:endParaRPr lang="en-US" sz="2400" dirty="0"/>
          </a:p>
        </p:txBody>
      </p:sp>
      <p:pic>
        <p:nvPicPr>
          <p:cNvPr id="5" name="Content Placeholder 4"/>
          <p:cNvPicPr>
            <a:picLocks noGrp="1" noChangeAspect="1"/>
          </p:cNvPicPr>
          <p:nvPr>
            <p:ph idx="1"/>
          </p:nvPr>
        </p:nvPicPr>
        <p:blipFill>
          <a:blip r:embed="rId2"/>
          <a:stretch>
            <a:fillRect/>
          </a:stretch>
        </p:blipFill>
        <p:spPr>
          <a:xfrm>
            <a:off x="0" y="1272210"/>
            <a:ext cx="12192000" cy="5585790"/>
          </a:xfrm>
        </p:spPr>
      </p:pic>
    </p:spTree>
    <p:extLst>
      <p:ext uri="{BB962C8B-B14F-4D97-AF65-F5344CB8AC3E}">
        <p14:creationId xmlns:p14="http://schemas.microsoft.com/office/powerpoint/2010/main" val="17717737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925" y="198783"/>
            <a:ext cx="8911687" cy="715617"/>
          </a:xfrm>
        </p:spPr>
        <p:txBody>
          <a:bodyPr>
            <a:normAutofit fontScale="90000"/>
          </a:bodyPr>
          <a:lstStyle/>
          <a:p>
            <a:r>
              <a:rPr lang="en-US" dirty="0">
                <a:solidFill>
                  <a:srgbClr val="FF0000"/>
                </a:solidFill>
              </a:rPr>
              <a:t>The Admin – Features</a:t>
            </a:r>
            <a:br>
              <a:rPr lang="en-US" dirty="0">
                <a:solidFill>
                  <a:srgbClr val="FF0000"/>
                </a:solidFill>
              </a:rPr>
            </a:br>
            <a:r>
              <a:rPr lang="en-US" sz="2400" dirty="0">
                <a:solidFill>
                  <a:srgbClr val="0070C0"/>
                </a:solidFill>
              </a:rPr>
              <a:t>23. Editing The Students Info</a:t>
            </a:r>
            <a:endParaRPr lang="en-US" sz="2400" dirty="0"/>
          </a:p>
        </p:txBody>
      </p:sp>
      <p:pic>
        <p:nvPicPr>
          <p:cNvPr id="5" name="Content Placeholder 4"/>
          <p:cNvPicPr>
            <a:picLocks noGrp="1" noChangeAspect="1"/>
          </p:cNvPicPr>
          <p:nvPr>
            <p:ph idx="1"/>
          </p:nvPr>
        </p:nvPicPr>
        <p:blipFill>
          <a:blip r:embed="rId2"/>
          <a:stretch>
            <a:fillRect/>
          </a:stretch>
        </p:blipFill>
        <p:spPr>
          <a:xfrm>
            <a:off x="0" y="1272210"/>
            <a:ext cx="12192000" cy="5585790"/>
          </a:xfrm>
        </p:spPr>
      </p:pic>
    </p:spTree>
    <p:extLst>
      <p:ext uri="{BB962C8B-B14F-4D97-AF65-F5344CB8AC3E}">
        <p14:creationId xmlns:p14="http://schemas.microsoft.com/office/powerpoint/2010/main" val="5638227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rgbClr val="FF0000"/>
                </a:solidFill>
              </a:rPr>
              <a:t>The Lecturer – Features</a:t>
            </a:r>
            <a:br>
              <a:rPr lang="en-US" dirty="0">
                <a:solidFill>
                  <a:srgbClr val="FF0000"/>
                </a:solidFill>
              </a:rPr>
            </a:br>
            <a:r>
              <a:rPr lang="en-US" sz="2200" dirty="0">
                <a:solidFill>
                  <a:srgbClr val="0070C0"/>
                </a:solidFill>
              </a:rPr>
              <a:t>1. Creating An Educational Group For A Specific Subject</a:t>
            </a:r>
          </a:p>
        </p:txBody>
      </p:sp>
      <p:sp>
        <p:nvSpPr>
          <p:cNvPr id="3" name="Content Placeholder 2"/>
          <p:cNvSpPr>
            <a:spLocks noGrp="1"/>
          </p:cNvSpPr>
          <p:nvPr>
            <p:ph idx="1"/>
          </p:nvPr>
        </p:nvSpPr>
        <p:spPr>
          <a:xfrm>
            <a:off x="2589212" y="1905000"/>
            <a:ext cx="8915400" cy="4006222"/>
          </a:xfrm>
        </p:spPr>
        <p:txBody>
          <a:bodyPr>
            <a:normAutofit/>
          </a:bodyPr>
          <a:lstStyle/>
          <a:p>
            <a:r>
              <a:rPr lang="en-US" sz="2000" dirty="0"/>
              <a:t>He Will Be Asked To Choose The Class, Subject &amp; Educational Year For Which The Group Will Be Made</a:t>
            </a:r>
          </a:p>
          <a:p>
            <a:r>
              <a:rPr lang="en-US" sz="2000" dirty="0"/>
              <a:t>Then He Will Be Asked To Save This Info So That the Group Will Be Created</a:t>
            </a:r>
          </a:p>
          <a:p>
            <a:endParaRPr lang="en-US" sz="2000" dirty="0"/>
          </a:p>
        </p:txBody>
      </p:sp>
    </p:spTree>
    <p:extLst>
      <p:ext uri="{BB962C8B-B14F-4D97-AF65-F5344CB8AC3E}">
        <p14:creationId xmlns:p14="http://schemas.microsoft.com/office/powerpoint/2010/main" val="144375512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rgbClr val="FF0000"/>
                </a:solidFill>
              </a:rPr>
              <a:t>The Admin – Features</a:t>
            </a:r>
            <a:br>
              <a:rPr lang="en-US" dirty="0">
                <a:solidFill>
                  <a:srgbClr val="FF0000"/>
                </a:solidFill>
              </a:rPr>
            </a:br>
            <a:r>
              <a:rPr lang="en-US" sz="2200" dirty="0">
                <a:solidFill>
                  <a:srgbClr val="0070C0"/>
                </a:solidFill>
              </a:rPr>
              <a:t>24. Adding, Deleting &amp; Editing The Lecturers Info</a:t>
            </a:r>
            <a:endParaRPr lang="en-US" sz="2200" dirty="0"/>
          </a:p>
        </p:txBody>
      </p:sp>
      <p:sp>
        <p:nvSpPr>
          <p:cNvPr id="3" name="Content Placeholder 2"/>
          <p:cNvSpPr>
            <a:spLocks noGrp="1"/>
          </p:cNvSpPr>
          <p:nvPr>
            <p:ph idx="1"/>
          </p:nvPr>
        </p:nvSpPr>
        <p:spPr/>
        <p:txBody>
          <a:bodyPr>
            <a:normAutofit/>
          </a:bodyPr>
          <a:lstStyle/>
          <a:p>
            <a:r>
              <a:rPr lang="en-US" sz="2000" b="1" u="sng" dirty="0">
                <a:solidFill>
                  <a:srgbClr val="0070C0"/>
                </a:solidFill>
              </a:rPr>
              <a:t>For Adding A Lecturer</a:t>
            </a:r>
            <a:r>
              <a:rPr lang="en-US" sz="2000" dirty="0"/>
              <a:t>: He Has To Choose In Which Department He Is      Then He Has To Add The Lecturer’s </a:t>
            </a:r>
            <a:r>
              <a:rPr lang="en-US" sz="2000" dirty="0" err="1"/>
              <a:t>Firstname</a:t>
            </a:r>
            <a:r>
              <a:rPr lang="en-US" sz="2000" dirty="0"/>
              <a:t>, </a:t>
            </a:r>
            <a:r>
              <a:rPr lang="en-US" sz="2000" dirty="0" err="1"/>
              <a:t>Lastname</a:t>
            </a:r>
            <a:r>
              <a:rPr lang="en-US" sz="2000" dirty="0"/>
              <a:t> &amp; Username Then Saving These Info So That The Lecturer Will Be Added</a:t>
            </a:r>
          </a:p>
          <a:p>
            <a:r>
              <a:rPr lang="en-US" sz="2000" b="1" u="sng" dirty="0">
                <a:solidFill>
                  <a:srgbClr val="0070C0"/>
                </a:solidFill>
              </a:rPr>
              <a:t>For Deleting A Lecturer</a:t>
            </a:r>
            <a:r>
              <a:rPr lang="en-US" sz="2000" dirty="0"/>
              <a:t>: He Has To Choose Which Lecturer To Be Deleted</a:t>
            </a:r>
          </a:p>
          <a:p>
            <a:r>
              <a:rPr lang="en-US" sz="2000" b="1" u="sng" dirty="0">
                <a:solidFill>
                  <a:srgbClr val="0070C0"/>
                </a:solidFill>
              </a:rPr>
              <a:t>For Editing A Lecturer</a:t>
            </a:r>
            <a:r>
              <a:rPr lang="en-US" sz="2000" dirty="0"/>
              <a:t>: He Has To Choose Which Lecturer He Wants To Edit Then He Has To Update His Old Info With His New Ones Like Department, </a:t>
            </a:r>
            <a:r>
              <a:rPr lang="en-US" sz="2000" dirty="0" err="1"/>
              <a:t>Firstname</a:t>
            </a:r>
            <a:r>
              <a:rPr lang="en-US" sz="2000" dirty="0"/>
              <a:t>, </a:t>
            </a:r>
            <a:r>
              <a:rPr lang="en-US" sz="2000" dirty="0" err="1"/>
              <a:t>Lastname</a:t>
            </a:r>
            <a:r>
              <a:rPr lang="en-US" sz="2000" dirty="0"/>
              <a:t> &amp; Username</a:t>
            </a:r>
          </a:p>
        </p:txBody>
      </p:sp>
    </p:spTree>
    <p:extLst>
      <p:ext uri="{BB962C8B-B14F-4D97-AF65-F5344CB8AC3E}">
        <p14:creationId xmlns:p14="http://schemas.microsoft.com/office/powerpoint/2010/main" val="104821657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925" y="185530"/>
            <a:ext cx="8911687" cy="954157"/>
          </a:xfrm>
        </p:spPr>
        <p:txBody>
          <a:bodyPr>
            <a:normAutofit/>
          </a:bodyPr>
          <a:lstStyle/>
          <a:p>
            <a:r>
              <a:rPr lang="en-US" sz="3200" dirty="0">
                <a:solidFill>
                  <a:srgbClr val="FF0000"/>
                </a:solidFill>
              </a:rPr>
              <a:t>The Admin – Features</a:t>
            </a:r>
            <a:br>
              <a:rPr lang="en-US" dirty="0">
                <a:solidFill>
                  <a:srgbClr val="FF0000"/>
                </a:solidFill>
              </a:rPr>
            </a:br>
            <a:r>
              <a:rPr lang="en-US" sz="2200" dirty="0">
                <a:solidFill>
                  <a:srgbClr val="0070C0"/>
                </a:solidFill>
              </a:rPr>
              <a:t>24. Adding &amp; Deleting The Lecturers Info</a:t>
            </a:r>
            <a:endParaRPr lang="en-US" sz="2200" dirty="0"/>
          </a:p>
        </p:txBody>
      </p:sp>
      <p:pic>
        <p:nvPicPr>
          <p:cNvPr id="5" name="Content Placeholder 4"/>
          <p:cNvPicPr>
            <a:picLocks noGrp="1" noChangeAspect="1"/>
          </p:cNvPicPr>
          <p:nvPr>
            <p:ph idx="1"/>
          </p:nvPr>
        </p:nvPicPr>
        <p:blipFill>
          <a:blip r:embed="rId2"/>
          <a:stretch>
            <a:fillRect/>
          </a:stretch>
        </p:blipFill>
        <p:spPr>
          <a:xfrm>
            <a:off x="0" y="1272209"/>
            <a:ext cx="12192000" cy="5585791"/>
          </a:xfrm>
        </p:spPr>
      </p:pic>
    </p:spTree>
    <p:extLst>
      <p:ext uri="{BB962C8B-B14F-4D97-AF65-F5344CB8AC3E}">
        <p14:creationId xmlns:p14="http://schemas.microsoft.com/office/powerpoint/2010/main" val="380404716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63688" y="132522"/>
            <a:ext cx="8933690" cy="980661"/>
          </a:xfrm>
        </p:spPr>
        <p:txBody>
          <a:bodyPr>
            <a:normAutofit/>
          </a:bodyPr>
          <a:lstStyle/>
          <a:p>
            <a:r>
              <a:rPr lang="en-US" dirty="0">
                <a:solidFill>
                  <a:srgbClr val="FF0000"/>
                </a:solidFill>
              </a:rPr>
              <a:t>The Admin – Features</a:t>
            </a:r>
            <a:br>
              <a:rPr lang="en-US" dirty="0">
                <a:solidFill>
                  <a:srgbClr val="FF0000"/>
                </a:solidFill>
              </a:rPr>
            </a:br>
            <a:r>
              <a:rPr lang="en-US" sz="2200" dirty="0">
                <a:solidFill>
                  <a:srgbClr val="0070C0"/>
                </a:solidFill>
              </a:rPr>
              <a:t>24. Editing The Lecturers Info</a:t>
            </a:r>
            <a:endParaRPr lang="en-US" sz="2200" dirty="0"/>
          </a:p>
        </p:txBody>
      </p:sp>
      <p:pic>
        <p:nvPicPr>
          <p:cNvPr id="5" name="Content Placeholder 4"/>
          <p:cNvPicPr>
            <a:picLocks noGrp="1" noChangeAspect="1"/>
          </p:cNvPicPr>
          <p:nvPr>
            <p:ph idx="1"/>
          </p:nvPr>
        </p:nvPicPr>
        <p:blipFill>
          <a:blip r:embed="rId2"/>
          <a:stretch>
            <a:fillRect/>
          </a:stretch>
        </p:blipFill>
        <p:spPr>
          <a:xfrm>
            <a:off x="0" y="1272210"/>
            <a:ext cx="12191999" cy="5665304"/>
          </a:xfrm>
        </p:spPr>
      </p:pic>
    </p:spTree>
    <p:extLst>
      <p:ext uri="{BB962C8B-B14F-4D97-AF65-F5344CB8AC3E}">
        <p14:creationId xmlns:p14="http://schemas.microsoft.com/office/powerpoint/2010/main" val="73267656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89212" y="571102"/>
            <a:ext cx="8911687" cy="1280890"/>
          </a:xfrm>
        </p:spPr>
        <p:txBody>
          <a:bodyPr>
            <a:normAutofit/>
          </a:bodyPr>
          <a:lstStyle/>
          <a:p>
            <a:r>
              <a:rPr lang="en-US" dirty="0">
                <a:solidFill>
                  <a:srgbClr val="FF0000"/>
                </a:solidFill>
              </a:rPr>
              <a:t>The Admin – Features</a:t>
            </a:r>
            <a:br>
              <a:rPr lang="en-US" dirty="0">
                <a:solidFill>
                  <a:srgbClr val="FF0000"/>
                </a:solidFill>
              </a:rPr>
            </a:br>
            <a:r>
              <a:rPr lang="en-US" sz="2200" dirty="0">
                <a:solidFill>
                  <a:srgbClr val="0070C0"/>
                </a:solidFill>
              </a:rPr>
              <a:t>25. Adding, Deleting &amp; Editing The Subjects Info</a:t>
            </a:r>
            <a:endParaRPr lang="en-US" sz="2200" dirty="0"/>
          </a:p>
        </p:txBody>
      </p:sp>
      <p:sp>
        <p:nvSpPr>
          <p:cNvPr id="3" name="Content Placeholder 2"/>
          <p:cNvSpPr>
            <a:spLocks noGrp="1"/>
          </p:cNvSpPr>
          <p:nvPr>
            <p:ph idx="1"/>
          </p:nvPr>
        </p:nvSpPr>
        <p:spPr/>
        <p:txBody>
          <a:bodyPr>
            <a:normAutofit/>
          </a:bodyPr>
          <a:lstStyle/>
          <a:p>
            <a:r>
              <a:rPr lang="en-US" sz="2000" b="1" u="sng" dirty="0">
                <a:solidFill>
                  <a:srgbClr val="0070C0"/>
                </a:solidFill>
              </a:rPr>
              <a:t>For Adding A Subject</a:t>
            </a:r>
            <a:r>
              <a:rPr lang="en-US" sz="2000" dirty="0"/>
              <a:t>: He Has To Choose In Which Level &amp; Semester It’s Taught Then He Has To Add The Subject’s Code, Title, Quiz Grade, Midterm Exam Grade, Practical Exam Grade, Final Exam Grade, Description and Also Its Number Of Units Then He Has To Determine If There Are Prerequisites For This Subject Or Not Finally He Has To Save These Info So That The </a:t>
            </a:r>
            <a:r>
              <a:rPr lang="en-US" sz="2000" dirty="0">
                <a:solidFill>
                  <a:schemeClr val="tx1"/>
                </a:solidFill>
              </a:rPr>
              <a:t>Subject</a:t>
            </a:r>
            <a:r>
              <a:rPr lang="en-US" sz="2000" dirty="0"/>
              <a:t> Will Be Added</a:t>
            </a:r>
          </a:p>
          <a:p>
            <a:r>
              <a:rPr lang="en-US" sz="2000" b="1" u="sng" dirty="0">
                <a:solidFill>
                  <a:srgbClr val="0070C0"/>
                </a:solidFill>
              </a:rPr>
              <a:t>For Deleting A Subject</a:t>
            </a:r>
            <a:r>
              <a:rPr lang="en-US" sz="2000" dirty="0"/>
              <a:t>: He Has To Choose Which </a:t>
            </a:r>
            <a:r>
              <a:rPr lang="en-US" sz="2000" dirty="0">
                <a:solidFill>
                  <a:schemeClr val="tx1"/>
                </a:solidFill>
              </a:rPr>
              <a:t>Subject</a:t>
            </a:r>
            <a:r>
              <a:rPr lang="en-US" sz="2000" dirty="0"/>
              <a:t> To Be Deleted</a:t>
            </a:r>
          </a:p>
          <a:p>
            <a:r>
              <a:rPr lang="en-US" sz="2000" b="1" u="sng" dirty="0">
                <a:solidFill>
                  <a:srgbClr val="0070C0"/>
                </a:solidFill>
              </a:rPr>
              <a:t>For Editing A Subject</a:t>
            </a:r>
            <a:r>
              <a:rPr lang="en-US" sz="2000" dirty="0"/>
              <a:t>: He Has To Choose Which </a:t>
            </a:r>
            <a:r>
              <a:rPr lang="en-US" sz="2000" dirty="0">
                <a:solidFill>
                  <a:schemeClr val="tx1"/>
                </a:solidFill>
              </a:rPr>
              <a:t>Subject</a:t>
            </a:r>
            <a:r>
              <a:rPr lang="en-US" sz="2000" dirty="0"/>
              <a:t> He Wants To Edit Then He Has To Update His Old Info With His New Ones Like Code, Title &amp; Number Of Units</a:t>
            </a:r>
          </a:p>
          <a:p>
            <a:endParaRPr lang="en-US" sz="2000" dirty="0"/>
          </a:p>
        </p:txBody>
      </p:sp>
    </p:spTree>
    <p:extLst>
      <p:ext uri="{BB962C8B-B14F-4D97-AF65-F5344CB8AC3E}">
        <p14:creationId xmlns:p14="http://schemas.microsoft.com/office/powerpoint/2010/main" val="334171684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925" y="198783"/>
            <a:ext cx="8911687" cy="1232451"/>
          </a:xfrm>
        </p:spPr>
        <p:txBody>
          <a:bodyPr>
            <a:normAutofit/>
          </a:bodyPr>
          <a:lstStyle/>
          <a:p>
            <a:r>
              <a:rPr lang="en-US" sz="3200" dirty="0">
                <a:solidFill>
                  <a:srgbClr val="FF0000"/>
                </a:solidFill>
              </a:rPr>
              <a:t>The Admin – Features</a:t>
            </a:r>
            <a:br>
              <a:rPr lang="en-US" sz="2200" dirty="0">
                <a:solidFill>
                  <a:srgbClr val="FF0000"/>
                </a:solidFill>
              </a:rPr>
            </a:br>
            <a:r>
              <a:rPr lang="en-US" sz="2200" dirty="0">
                <a:solidFill>
                  <a:srgbClr val="0070C0"/>
                </a:solidFill>
              </a:rPr>
              <a:t>25. Adding The Subjects Info</a:t>
            </a:r>
            <a:endParaRPr lang="en-US" sz="2200" dirty="0"/>
          </a:p>
        </p:txBody>
      </p:sp>
      <p:pic>
        <p:nvPicPr>
          <p:cNvPr id="9" name="Content Placeholder 8"/>
          <p:cNvPicPr>
            <a:picLocks noGrp="1" noChangeAspect="1"/>
          </p:cNvPicPr>
          <p:nvPr>
            <p:ph idx="1"/>
          </p:nvPr>
        </p:nvPicPr>
        <p:blipFill>
          <a:blip r:embed="rId2"/>
          <a:stretch>
            <a:fillRect/>
          </a:stretch>
        </p:blipFill>
        <p:spPr>
          <a:xfrm>
            <a:off x="0" y="1272209"/>
            <a:ext cx="12192000" cy="5585791"/>
          </a:xfrm>
        </p:spPr>
      </p:pic>
    </p:spTree>
    <p:extLst>
      <p:ext uri="{BB962C8B-B14F-4D97-AF65-F5344CB8AC3E}">
        <p14:creationId xmlns:p14="http://schemas.microsoft.com/office/powerpoint/2010/main" val="36250623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925" y="225287"/>
            <a:ext cx="8911687" cy="808383"/>
          </a:xfrm>
        </p:spPr>
        <p:txBody>
          <a:bodyPr>
            <a:normAutofit fontScale="90000"/>
          </a:bodyPr>
          <a:lstStyle/>
          <a:p>
            <a:r>
              <a:rPr lang="en-US" dirty="0">
                <a:solidFill>
                  <a:srgbClr val="FF0000"/>
                </a:solidFill>
              </a:rPr>
              <a:t>The Admin – Features</a:t>
            </a:r>
            <a:br>
              <a:rPr lang="en-US" dirty="0">
                <a:solidFill>
                  <a:srgbClr val="FF0000"/>
                </a:solidFill>
              </a:rPr>
            </a:br>
            <a:r>
              <a:rPr lang="en-US" sz="2400" dirty="0">
                <a:solidFill>
                  <a:srgbClr val="0070C0"/>
                </a:solidFill>
              </a:rPr>
              <a:t>25. Adding The Subjects Info</a:t>
            </a:r>
            <a:endParaRPr lang="en-US" sz="2400" dirty="0"/>
          </a:p>
        </p:txBody>
      </p:sp>
      <p:pic>
        <p:nvPicPr>
          <p:cNvPr id="9" name="Content Placeholder 8"/>
          <p:cNvPicPr>
            <a:picLocks noGrp="1" noChangeAspect="1"/>
          </p:cNvPicPr>
          <p:nvPr>
            <p:ph idx="1"/>
          </p:nvPr>
        </p:nvPicPr>
        <p:blipFill>
          <a:blip r:embed="rId2"/>
          <a:stretch>
            <a:fillRect/>
          </a:stretch>
        </p:blipFill>
        <p:spPr>
          <a:xfrm>
            <a:off x="0" y="1285461"/>
            <a:ext cx="12192000" cy="5572539"/>
          </a:xfrm>
        </p:spPr>
      </p:pic>
    </p:spTree>
    <p:extLst>
      <p:ext uri="{BB962C8B-B14F-4D97-AF65-F5344CB8AC3E}">
        <p14:creationId xmlns:p14="http://schemas.microsoft.com/office/powerpoint/2010/main" val="135966315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925" y="159026"/>
            <a:ext cx="8911687" cy="1020417"/>
          </a:xfrm>
        </p:spPr>
        <p:txBody>
          <a:bodyPr>
            <a:normAutofit/>
          </a:bodyPr>
          <a:lstStyle/>
          <a:p>
            <a:r>
              <a:rPr lang="en-US" sz="3200" dirty="0">
                <a:solidFill>
                  <a:srgbClr val="FF0000"/>
                </a:solidFill>
              </a:rPr>
              <a:t>The Admin – Features</a:t>
            </a:r>
            <a:br>
              <a:rPr lang="en-US" dirty="0">
                <a:solidFill>
                  <a:srgbClr val="FF0000"/>
                </a:solidFill>
              </a:rPr>
            </a:br>
            <a:r>
              <a:rPr lang="en-US" sz="2200" dirty="0">
                <a:solidFill>
                  <a:srgbClr val="0070C0"/>
                </a:solidFill>
              </a:rPr>
              <a:t>25. Deleting The Subjects Info</a:t>
            </a:r>
            <a:endParaRPr lang="en-US" sz="2200" dirty="0"/>
          </a:p>
        </p:txBody>
      </p:sp>
      <p:pic>
        <p:nvPicPr>
          <p:cNvPr id="5" name="Content Placeholder 4"/>
          <p:cNvPicPr>
            <a:picLocks noGrp="1" noChangeAspect="1"/>
          </p:cNvPicPr>
          <p:nvPr>
            <p:ph idx="1"/>
          </p:nvPr>
        </p:nvPicPr>
        <p:blipFill>
          <a:blip r:embed="rId2"/>
          <a:stretch>
            <a:fillRect/>
          </a:stretch>
        </p:blipFill>
        <p:spPr>
          <a:xfrm>
            <a:off x="0" y="1285461"/>
            <a:ext cx="12191999" cy="5572539"/>
          </a:xfrm>
        </p:spPr>
      </p:pic>
    </p:spTree>
    <p:extLst>
      <p:ext uri="{BB962C8B-B14F-4D97-AF65-F5344CB8AC3E}">
        <p14:creationId xmlns:p14="http://schemas.microsoft.com/office/powerpoint/2010/main" val="136942917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925" y="132522"/>
            <a:ext cx="8911687" cy="914400"/>
          </a:xfrm>
        </p:spPr>
        <p:txBody>
          <a:bodyPr>
            <a:normAutofit fontScale="90000"/>
          </a:bodyPr>
          <a:lstStyle/>
          <a:p>
            <a:r>
              <a:rPr lang="en-US" dirty="0">
                <a:solidFill>
                  <a:srgbClr val="FF0000"/>
                </a:solidFill>
              </a:rPr>
              <a:t>The Admin – Features</a:t>
            </a:r>
            <a:br>
              <a:rPr lang="en-US" dirty="0">
                <a:solidFill>
                  <a:srgbClr val="FF0000"/>
                </a:solidFill>
              </a:rPr>
            </a:br>
            <a:r>
              <a:rPr lang="en-US" sz="2400" dirty="0">
                <a:solidFill>
                  <a:srgbClr val="0070C0"/>
                </a:solidFill>
              </a:rPr>
              <a:t>25. Editing The Subjects Info</a:t>
            </a:r>
            <a:endParaRPr lang="en-US" sz="2400" dirty="0"/>
          </a:p>
        </p:txBody>
      </p:sp>
      <p:pic>
        <p:nvPicPr>
          <p:cNvPr id="9" name="Content Placeholder 8"/>
          <p:cNvPicPr>
            <a:picLocks noGrp="1" noChangeAspect="1"/>
          </p:cNvPicPr>
          <p:nvPr>
            <p:ph idx="1"/>
          </p:nvPr>
        </p:nvPicPr>
        <p:blipFill>
          <a:blip r:embed="rId2"/>
          <a:stretch>
            <a:fillRect/>
          </a:stretch>
        </p:blipFill>
        <p:spPr>
          <a:xfrm>
            <a:off x="0" y="1285461"/>
            <a:ext cx="12191999" cy="5572539"/>
          </a:xfrm>
        </p:spPr>
      </p:pic>
    </p:spTree>
    <p:extLst>
      <p:ext uri="{BB962C8B-B14F-4D97-AF65-F5344CB8AC3E}">
        <p14:creationId xmlns:p14="http://schemas.microsoft.com/office/powerpoint/2010/main" val="57712056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925" y="132522"/>
            <a:ext cx="8911687" cy="914400"/>
          </a:xfrm>
        </p:spPr>
        <p:txBody>
          <a:bodyPr>
            <a:normAutofit fontScale="90000"/>
          </a:bodyPr>
          <a:lstStyle/>
          <a:p>
            <a:r>
              <a:rPr lang="en-US" dirty="0">
                <a:solidFill>
                  <a:srgbClr val="FF0000"/>
                </a:solidFill>
              </a:rPr>
              <a:t>The Admin – Features</a:t>
            </a:r>
            <a:br>
              <a:rPr lang="en-US" dirty="0">
                <a:solidFill>
                  <a:srgbClr val="FF0000"/>
                </a:solidFill>
              </a:rPr>
            </a:br>
            <a:r>
              <a:rPr lang="en-US" sz="2400" dirty="0">
                <a:solidFill>
                  <a:srgbClr val="0070C0"/>
                </a:solidFill>
              </a:rPr>
              <a:t>25. Editing The Subjects Info</a:t>
            </a:r>
            <a:endParaRPr lang="en-US" sz="2400" dirty="0"/>
          </a:p>
        </p:txBody>
      </p:sp>
      <p:pic>
        <p:nvPicPr>
          <p:cNvPr id="13" name="Content Placeholder 12"/>
          <p:cNvPicPr>
            <a:picLocks noGrp="1" noChangeAspect="1"/>
          </p:cNvPicPr>
          <p:nvPr>
            <p:ph idx="1"/>
          </p:nvPr>
        </p:nvPicPr>
        <p:blipFill>
          <a:blip r:embed="rId2"/>
          <a:stretch>
            <a:fillRect/>
          </a:stretch>
        </p:blipFill>
        <p:spPr>
          <a:xfrm>
            <a:off x="0" y="1285461"/>
            <a:ext cx="12192000" cy="5572540"/>
          </a:xfrm>
        </p:spPr>
      </p:pic>
    </p:spTree>
    <p:extLst>
      <p:ext uri="{BB962C8B-B14F-4D97-AF65-F5344CB8AC3E}">
        <p14:creationId xmlns:p14="http://schemas.microsoft.com/office/powerpoint/2010/main" val="328470010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rgbClr val="FF0000"/>
                </a:solidFill>
              </a:rPr>
              <a:t>The Admin – Features</a:t>
            </a:r>
            <a:br>
              <a:rPr lang="en-US" dirty="0">
                <a:solidFill>
                  <a:srgbClr val="FF0000"/>
                </a:solidFill>
              </a:rPr>
            </a:br>
            <a:r>
              <a:rPr lang="en-US" sz="2200" dirty="0">
                <a:solidFill>
                  <a:srgbClr val="0070C0"/>
                </a:solidFill>
              </a:rPr>
              <a:t>26. Adding, Deleting &amp; Editing The Static Pages Info</a:t>
            </a:r>
            <a:endParaRPr lang="en-US" sz="2200" dirty="0"/>
          </a:p>
        </p:txBody>
      </p:sp>
      <p:sp>
        <p:nvSpPr>
          <p:cNvPr id="3" name="Content Placeholder 2"/>
          <p:cNvSpPr>
            <a:spLocks noGrp="1"/>
          </p:cNvSpPr>
          <p:nvPr>
            <p:ph idx="1"/>
          </p:nvPr>
        </p:nvSpPr>
        <p:spPr/>
        <p:txBody>
          <a:bodyPr>
            <a:normAutofit/>
          </a:bodyPr>
          <a:lstStyle/>
          <a:p>
            <a:r>
              <a:rPr lang="en-US" sz="2000" b="1" u="sng" dirty="0">
                <a:solidFill>
                  <a:srgbClr val="0070C0"/>
                </a:solidFill>
              </a:rPr>
              <a:t>For Adding A Static Page</a:t>
            </a:r>
            <a:r>
              <a:rPr lang="en-US" sz="2000" dirty="0"/>
              <a:t>: He Has To Add The Static Pages' Title &amp; Content Then He Has To Save These Info So That The Static Page Will Be Added</a:t>
            </a:r>
          </a:p>
          <a:p>
            <a:r>
              <a:rPr lang="en-US" sz="2000" b="1" u="sng" dirty="0">
                <a:solidFill>
                  <a:srgbClr val="0070C0"/>
                </a:solidFill>
              </a:rPr>
              <a:t>For Deleting A Static Page</a:t>
            </a:r>
            <a:r>
              <a:rPr lang="en-US" sz="2000" dirty="0"/>
              <a:t>: He Has To Choose Which Static Page To Be Deleted</a:t>
            </a:r>
          </a:p>
          <a:p>
            <a:r>
              <a:rPr lang="en-US" sz="2000" b="1" u="sng" dirty="0">
                <a:solidFill>
                  <a:srgbClr val="0070C0"/>
                </a:solidFill>
              </a:rPr>
              <a:t>For Editing A Static Page</a:t>
            </a:r>
            <a:r>
              <a:rPr lang="en-US" sz="2000" dirty="0"/>
              <a:t>: He Has To Choose Which Static Page He Wants To Edit Then He Has To Update His Old Info With His New Ones Like Title</a:t>
            </a:r>
          </a:p>
          <a:p>
            <a:endParaRPr lang="en-US" sz="2000" dirty="0"/>
          </a:p>
          <a:p>
            <a:endParaRPr lang="en-US" sz="2000" dirty="0"/>
          </a:p>
        </p:txBody>
      </p:sp>
    </p:spTree>
    <p:extLst>
      <p:ext uri="{BB962C8B-B14F-4D97-AF65-F5344CB8AC3E}">
        <p14:creationId xmlns:p14="http://schemas.microsoft.com/office/powerpoint/2010/main" val="37837908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2592925" y="198784"/>
            <a:ext cx="8911687" cy="927652"/>
          </a:xfrm>
        </p:spPr>
        <p:txBody>
          <a:bodyPr>
            <a:normAutofit fontScale="90000"/>
          </a:bodyPr>
          <a:lstStyle/>
          <a:p>
            <a:r>
              <a:rPr lang="en-US" dirty="0">
                <a:solidFill>
                  <a:srgbClr val="FF0000"/>
                </a:solidFill>
              </a:rPr>
              <a:t>The Lecturer – Features</a:t>
            </a:r>
            <a:br>
              <a:rPr lang="en-US" dirty="0">
                <a:solidFill>
                  <a:srgbClr val="FF0000"/>
                </a:solidFill>
              </a:rPr>
            </a:br>
            <a:r>
              <a:rPr lang="en-US" sz="2400" dirty="0">
                <a:solidFill>
                  <a:srgbClr val="0070C0"/>
                </a:solidFill>
              </a:rPr>
              <a:t>1. Creating An Educational Group For A Specific Subject</a:t>
            </a:r>
            <a:endParaRPr lang="en-US" sz="2400" dirty="0"/>
          </a:p>
        </p:txBody>
      </p:sp>
      <p:pic>
        <p:nvPicPr>
          <p:cNvPr id="5" name="Content Placeholder 4"/>
          <p:cNvPicPr>
            <a:picLocks noGrp="1" noChangeAspect="1"/>
          </p:cNvPicPr>
          <p:nvPr>
            <p:ph idx="1"/>
          </p:nvPr>
        </p:nvPicPr>
        <p:blipFill>
          <a:blip r:embed="rId2"/>
          <a:stretch>
            <a:fillRect/>
          </a:stretch>
        </p:blipFill>
        <p:spPr>
          <a:xfrm>
            <a:off x="0" y="1285460"/>
            <a:ext cx="12192000" cy="5572539"/>
          </a:xfrm>
        </p:spPr>
      </p:pic>
    </p:spTree>
    <p:extLst>
      <p:ext uri="{BB962C8B-B14F-4D97-AF65-F5344CB8AC3E}">
        <p14:creationId xmlns:p14="http://schemas.microsoft.com/office/powerpoint/2010/main" val="95698809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925" y="159026"/>
            <a:ext cx="8911687" cy="887896"/>
          </a:xfrm>
        </p:spPr>
        <p:txBody>
          <a:bodyPr>
            <a:normAutofit fontScale="90000"/>
          </a:bodyPr>
          <a:lstStyle/>
          <a:p>
            <a:r>
              <a:rPr lang="en-US" dirty="0">
                <a:solidFill>
                  <a:srgbClr val="FF0000"/>
                </a:solidFill>
              </a:rPr>
              <a:t>The Admin – Features</a:t>
            </a:r>
            <a:br>
              <a:rPr lang="en-US" dirty="0">
                <a:solidFill>
                  <a:srgbClr val="FF0000"/>
                </a:solidFill>
              </a:rPr>
            </a:br>
            <a:r>
              <a:rPr lang="en-US" sz="2400" dirty="0">
                <a:solidFill>
                  <a:srgbClr val="0070C0"/>
                </a:solidFill>
              </a:rPr>
              <a:t>26. Adding The Static Page’s Info</a:t>
            </a:r>
            <a:endParaRPr lang="en-US" sz="2400" dirty="0"/>
          </a:p>
        </p:txBody>
      </p:sp>
      <p:pic>
        <p:nvPicPr>
          <p:cNvPr id="5" name="Content Placeholder 4"/>
          <p:cNvPicPr>
            <a:picLocks noGrp="1" noChangeAspect="1"/>
          </p:cNvPicPr>
          <p:nvPr>
            <p:ph idx="1"/>
          </p:nvPr>
        </p:nvPicPr>
        <p:blipFill>
          <a:blip r:embed="rId2"/>
          <a:stretch>
            <a:fillRect/>
          </a:stretch>
        </p:blipFill>
        <p:spPr>
          <a:xfrm>
            <a:off x="0" y="1272209"/>
            <a:ext cx="12192000" cy="5585791"/>
          </a:xfrm>
        </p:spPr>
      </p:pic>
    </p:spTree>
    <p:extLst>
      <p:ext uri="{BB962C8B-B14F-4D97-AF65-F5344CB8AC3E}">
        <p14:creationId xmlns:p14="http://schemas.microsoft.com/office/powerpoint/2010/main" val="367745895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925" y="119270"/>
            <a:ext cx="8911687" cy="1020417"/>
          </a:xfrm>
        </p:spPr>
        <p:txBody>
          <a:bodyPr>
            <a:normAutofit/>
          </a:bodyPr>
          <a:lstStyle/>
          <a:p>
            <a:r>
              <a:rPr lang="en-US" sz="3200" dirty="0">
                <a:solidFill>
                  <a:srgbClr val="FF0000"/>
                </a:solidFill>
              </a:rPr>
              <a:t>The Admin – Features</a:t>
            </a:r>
            <a:br>
              <a:rPr lang="en-US" sz="3200" dirty="0">
                <a:solidFill>
                  <a:srgbClr val="FF0000"/>
                </a:solidFill>
              </a:rPr>
            </a:br>
            <a:r>
              <a:rPr lang="en-US" sz="2200" dirty="0">
                <a:solidFill>
                  <a:srgbClr val="0070C0"/>
                </a:solidFill>
              </a:rPr>
              <a:t>26. Deleting The Static Page’s Info</a:t>
            </a:r>
            <a:endParaRPr lang="en-US" sz="2200" dirty="0"/>
          </a:p>
        </p:txBody>
      </p:sp>
      <p:pic>
        <p:nvPicPr>
          <p:cNvPr id="5" name="Content Placeholder 4"/>
          <p:cNvPicPr>
            <a:picLocks noGrp="1" noChangeAspect="1"/>
          </p:cNvPicPr>
          <p:nvPr>
            <p:ph idx="1"/>
          </p:nvPr>
        </p:nvPicPr>
        <p:blipFill>
          <a:blip r:embed="rId2"/>
          <a:stretch>
            <a:fillRect/>
          </a:stretch>
        </p:blipFill>
        <p:spPr>
          <a:xfrm>
            <a:off x="0" y="1258957"/>
            <a:ext cx="12191999" cy="5599043"/>
          </a:xfrm>
        </p:spPr>
      </p:pic>
    </p:spTree>
    <p:extLst>
      <p:ext uri="{BB962C8B-B14F-4D97-AF65-F5344CB8AC3E}">
        <p14:creationId xmlns:p14="http://schemas.microsoft.com/office/powerpoint/2010/main" val="122397075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925" y="145774"/>
            <a:ext cx="8911687" cy="940904"/>
          </a:xfrm>
        </p:spPr>
        <p:txBody>
          <a:bodyPr>
            <a:normAutofit fontScale="90000"/>
          </a:bodyPr>
          <a:lstStyle/>
          <a:p>
            <a:r>
              <a:rPr lang="en-US" dirty="0">
                <a:solidFill>
                  <a:srgbClr val="FF0000"/>
                </a:solidFill>
              </a:rPr>
              <a:t>The Admin – Features</a:t>
            </a:r>
            <a:br>
              <a:rPr lang="en-US" dirty="0">
                <a:solidFill>
                  <a:srgbClr val="FF0000"/>
                </a:solidFill>
              </a:rPr>
            </a:br>
            <a:r>
              <a:rPr lang="en-US" sz="2400" dirty="0">
                <a:solidFill>
                  <a:srgbClr val="0070C0"/>
                </a:solidFill>
              </a:rPr>
              <a:t>26. Editing The Static Page’s Info</a:t>
            </a:r>
            <a:endParaRPr lang="en-US" sz="2400" dirty="0"/>
          </a:p>
        </p:txBody>
      </p:sp>
      <p:pic>
        <p:nvPicPr>
          <p:cNvPr id="5" name="Content Placeholder 4"/>
          <p:cNvPicPr>
            <a:picLocks noGrp="1" noChangeAspect="1"/>
          </p:cNvPicPr>
          <p:nvPr>
            <p:ph idx="1"/>
          </p:nvPr>
        </p:nvPicPr>
        <p:blipFill>
          <a:blip r:embed="rId2"/>
          <a:stretch>
            <a:fillRect/>
          </a:stretch>
        </p:blipFill>
        <p:spPr>
          <a:xfrm>
            <a:off x="0" y="1258958"/>
            <a:ext cx="12192000" cy="5599042"/>
          </a:xfrm>
        </p:spPr>
      </p:pic>
    </p:spTree>
    <p:extLst>
      <p:ext uri="{BB962C8B-B14F-4D97-AF65-F5344CB8AC3E}">
        <p14:creationId xmlns:p14="http://schemas.microsoft.com/office/powerpoint/2010/main" val="346919751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rgbClr val="FF0000"/>
                </a:solidFill>
              </a:rPr>
              <a:t>The Admin – Features</a:t>
            </a:r>
            <a:br>
              <a:rPr lang="en-US" dirty="0">
                <a:solidFill>
                  <a:srgbClr val="FF0000"/>
                </a:solidFill>
              </a:rPr>
            </a:br>
            <a:r>
              <a:rPr lang="en-US" sz="2200" dirty="0">
                <a:solidFill>
                  <a:srgbClr val="0070C0"/>
                </a:solidFill>
              </a:rPr>
              <a:t>27. Viewing The Full Dashboard Of The System</a:t>
            </a:r>
            <a:endParaRPr lang="en-US" sz="2200" dirty="0"/>
          </a:p>
        </p:txBody>
      </p:sp>
      <p:sp>
        <p:nvSpPr>
          <p:cNvPr id="3" name="Content Placeholder 2"/>
          <p:cNvSpPr>
            <a:spLocks noGrp="1"/>
          </p:cNvSpPr>
          <p:nvPr>
            <p:ph idx="1"/>
          </p:nvPr>
        </p:nvSpPr>
        <p:spPr/>
        <p:txBody>
          <a:bodyPr>
            <a:normAutofit/>
          </a:bodyPr>
          <a:lstStyle/>
          <a:p>
            <a:r>
              <a:rPr lang="en-US" sz="2000" dirty="0"/>
              <a:t>He Has To Access The Dashboard So That He Can Know The Following Info:</a:t>
            </a:r>
          </a:p>
          <a:p>
            <a:pPr marL="400050" indent="-400050">
              <a:buFont typeface="+mj-lt"/>
              <a:buAutoNum type="romanUcPeriod"/>
            </a:pPr>
            <a:r>
              <a:rPr lang="en-US" sz="2000" dirty="0"/>
              <a:t>The Total Number Of Students In The System</a:t>
            </a:r>
          </a:p>
          <a:p>
            <a:pPr marL="400050" indent="-400050">
              <a:buFont typeface="+mj-lt"/>
              <a:buAutoNum type="romanUcPeriod"/>
            </a:pPr>
            <a:r>
              <a:rPr lang="en-US" sz="2000" dirty="0"/>
              <a:t>The Total Number Of Registered Students In The System</a:t>
            </a:r>
          </a:p>
          <a:p>
            <a:pPr marL="400050" indent="-400050">
              <a:buFont typeface="+mj-lt"/>
              <a:buAutoNum type="romanUcPeriod"/>
            </a:pPr>
            <a:r>
              <a:rPr lang="en-US" sz="2000" dirty="0"/>
              <a:t>The Total Number Of Unregistered Students In The System</a:t>
            </a:r>
          </a:p>
          <a:p>
            <a:pPr marL="400050" indent="-400050">
              <a:buFont typeface="+mj-lt"/>
              <a:buAutoNum type="romanUcPeriod"/>
            </a:pPr>
            <a:r>
              <a:rPr lang="en-US" sz="2000" dirty="0"/>
              <a:t>The Total Number Of Lecturers In The System</a:t>
            </a:r>
          </a:p>
          <a:p>
            <a:pPr marL="400050" indent="-400050">
              <a:buFont typeface="+mj-lt"/>
              <a:buAutoNum type="romanUcPeriod"/>
            </a:pPr>
            <a:r>
              <a:rPr lang="en-US" sz="2000" dirty="0"/>
              <a:t>The Total Number Of Levels In The System</a:t>
            </a:r>
          </a:p>
          <a:p>
            <a:pPr marL="400050" indent="-400050">
              <a:buFont typeface="+mj-lt"/>
              <a:buAutoNum type="romanUcPeriod"/>
            </a:pPr>
            <a:r>
              <a:rPr lang="en-US" sz="2000" dirty="0"/>
              <a:t>The Total Number Of Subjects In The System</a:t>
            </a:r>
          </a:p>
        </p:txBody>
      </p:sp>
    </p:spTree>
    <p:extLst>
      <p:ext uri="{BB962C8B-B14F-4D97-AF65-F5344CB8AC3E}">
        <p14:creationId xmlns:p14="http://schemas.microsoft.com/office/powerpoint/2010/main" val="399307248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925" y="132522"/>
            <a:ext cx="8911687" cy="861391"/>
          </a:xfrm>
        </p:spPr>
        <p:txBody>
          <a:bodyPr>
            <a:normAutofit fontScale="90000"/>
          </a:bodyPr>
          <a:lstStyle/>
          <a:p>
            <a:r>
              <a:rPr lang="en-US" dirty="0">
                <a:solidFill>
                  <a:srgbClr val="FF0000"/>
                </a:solidFill>
              </a:rPr>
              <a:t>The Admin – Features</a:t>
            </a:r>
            <a:br>
              <a:rPr lang="en-US" dirty="0">
                <a:solidFill>
                  <a:srgbClr val="FF0000"/>
                </a:solidFill>
              </a:rPr>
            </a:br>
            <a:r>
              <a:rPr lang="en-US" sz="2400" dirty="0">
                <a:solidFill>
                  <a:srgbClr val="0070C0"/>
                </a:solidFill>
              </a:rPr>
              <a:t>27. Viewing The Full Dashboard Of The System</a:t>
            </a:r>
            <a:endParaRPr lang="en-US" sz="2400" dirty="0"/>
          </a:p>
        </p:txBody>
      </p:sp>
      <p:pic>
        <p:nvPicPr>
          <p:cNvPr id="5" name="Content Placeholder 4"/>
          <p:cNvPicPr>
            <a:picLocks noGrp="1" noChangeAspect="1"/>
          </p:cNvPicPr>
          <p:nvPr>
            <p:ph idx="1"/>
          </p:nvPr>
        </p:nvPicPr>
        <p:blipFill>
          <a:blip r:embed="rId2"/>
          <a:stretch>
            <a:fillRect/>
          </a:stretch>
        </p:blipFill>
        <p:spPr>
          <a:xfrm>
            <a:off x="0" y="1272209"/>
            <a:ext cx="12192000" cy="5585791"/>
          </a:xfrm>
        </p:spPr>
      </p:pic>
    </p:spTree>
    <p:extLst>
      <p:ext uri="{BB962C8B-B14F-4D97-AF65-F5344CB8AC3E}">
        <p14:creationId xmlns:p14="http://schemas.microsoft.com/office/powerpoint/2010/main" val="88454935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00"/>
                </a:solidFill>
              </a:rPr>
              <a:t>The Admin – Features</a:t>
            </a:r>
            <a:br>
              <a:rPr lang="en-US" dirty="0">
                <a:solidFill>
                  <a:srgbClr val="FF0000"/>
                </a:solidFill>
              </a:rPr>
            </a:br>
            <a:r>
              <a:rPr lang="en-US" sz="2200" dirty="0">
                <a:solidFill>
                  <a:srgbClr val="0070C0"/>
                </a:solidFill>
              </a:rPr>
              <a:t>28. Adding, Deleting &amp; Editing Profile</a:t>
            </a:r>
            <a:endParaRPr lang="en-US" dirty="0"/>
          </a:p>
        </p:txBody>
      </p:sp>
      <p:sp>
        <p:nvSpPr>
          <p:cNvPr id="3" name="Content Placeholder 2"/>
          <p:cNvSpPr>
            <a:spLocks noGrp="1"/>
          </p:cNvSpPr>
          <p:nvPr>
            <p:ph idx="1"/>
          </p:nvPr>
        </p:nvSpPr>
        <p:spPr/>
        <p:txBody>
          <a:bodyPr>
            <a:normAutofit/>
          </a:bodyPr>
          <a:lstStyle/>
          <a:p>
            <a:r>
              <a:rPr lang="en-US" sz="2000" b="1" u="sng" dirty="0">
                <a:solidFill>
                  <a:srgbClr val="0070C0"/>
                </a:solidFill>
              </a:rPr>
              <a:t>For Adding An Admin</a:t>
            </a:r>
            <a:r>
              <a:rPr lang="en-US" sz="2000" dirty="0"/>
              <a:t>: He Has To Add The Admin’s First Name,      Last Name, Username &amp; Password</a:t>
            </a:r>
          </a:p>
          <a:p>
            <a:r>
              <a:rPr lang="en-US" sz="2000" b="1" u="sng" dirty="0">
                <a:solidFill>
                  <a:srgbClr val="0070C0"/>
                </a:solidFill>
              </a:rPr>
              <a:t>For Deleting An Admin</a:t>
            </a:r>
            <a:r>
              <a:rPr lang="en-US" sz="2000" dirty="0"/>
              <a:t>: He Has To Choose Which Admin To Be Deleted</a:t>
            </a:r>
          </a:p>
          <a:p>
            <a:r>
              <a:rPr lang="en-US" sz="2000" b="1" u="sng" dirty="0">
                <a:solidFill>
                  <a:srgbClr val="0070C0"/>
                </a:solidFill>
              </a:rPr>
              <a:t>For Editing An Admin</a:t>
            </a:r>
            <a:r>
              <a:rPr lang="en-US" sz="2000" dirty="0"/>
              <a:t>: He Has To Choose Which Admin He Wants To Edit Then He Has To Update His Old Info With His New Ones Like     First Name, Last Name &amp; Username</a:t>
            </a:r>
          </a:p>
          <a:p>
            <a:endParaRPr lang="en-US" sz="2000" dirty="0"/>
          </a:p>
        </p:txBody>
      </p:sp>
    </p:spTree>
    <p:extLst>
      <p:ext uri="{BB962C8B-B14F-4D97-AF65-F5344CB8AC3E}">
        <p14:creationId xmlns:p14="http://schemas.microsoft.com/office/powerpoint/2010/main" val="270628305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925" y="172278"/>
            <a:ext cx="8911687" cy="954157"/>
          </a:xfrm>
        </p:spPr>
        <p:txBody>
          <a:bodyPr/>
          <a:lstStyle/>
          <a:p>
            <a:r>
              <a:rPr lang="en-US" sz="3200" dirty="0">
                <a:solidFill>
                  <a:srgbClr val="FF0000"/>
                </a:solidFill>
              </a:rPr>
              <a:t>The Admin – Features</a:t>
            </a:r>
            <a:br>
              <a:rPr lang="en-US" dirty="0">
                <a:solidFill>
                  <a:srgbClr val="FF0000"/>
                </a:solidFill>
              </a:rPr>
            </a:br>
            <a:r>
              <a:rPr lang="en-US" sz="2200" dirty="0">
                <a:solidFill>
                  <a:srgbClr val="0070C0"/>
                </a:solidFill>
              </a:rPr>
              <a:t>28. Adding The Admin Info</a:t>
            </a:r>
            <a:endParaRPr lang="en-US" sz="2200" dirty="0"/>
          </a:p>
        </p:txBody>
      </p:sp>
      <p:pic>
        <p:nvPicPr>
          <p:cNvPr id="5" name="Content Placeholder 4"/>
          <p:cNvPicPr>
            <a:picLocks noGrp="1" noChangeAspect="1"/>
          </p:cNvPicPr>
          <p:nvPr>
            <p:ph idx="1"/>
          </p:nvPr>
        </p:nvPicPr>
        <p:blipFill>
          <a:blip r:embed="rId2"/>
          <a:stretch>
            <a:fillRect/>
          </a:stretch>
        </p:blipFill>
        <p:spPr>
          <a:xfrm>
            <a:off x="0" y="1298713"/>
            <a:ext cx="12192000" cy="5559287"/>
          </a:xfrm>
        </p:spPr>
      </p:pic>
    </p:spTree>
    <p:extLst>
      <p:ext uri="{BB962C8B-B14F-4D97-AF65-F5344CB8AC3E}">
        <p14:creationId xmlns:p14="http://schemas.microsoft.com/office/powerpoint/2010/main" val="101255129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925" y="159026"/>
            <a:ext cx="8911687" cy="848140"/>
          </a:xfrm>
        </p:spPr>
        <p:txBody>
          <a:bodyPr>
            <a:normAutofit fontScale="90000"/>
          </a:bodyPr>
          <a:lstStyle/>
          <a:p>
            <a:r>
              <a:rPr lang="en-US" dirty="0">
                <a:solidFill>
                  <a:srgbClr val="FF0000"/>
                </a:solidFill>
              </a:rPr>
              <a:t>The Admin – Features</a:t>
            </a:r>
            <a:br>
              <a:rPr lang="en-US" dirty="0">
                <a:solidFill>
                  <a:srgbClr val="FF0000"/>
                </a:solidFill>
              </a:rPr>
            </a:br>
            <a:r>
              <a:rPr lang="en-US" sz="2400" dirty="0">
                <a:solidFill>
                  <a:srgbClr val="0070C0"/>
                </a:solidFill>
              </a:rPr>
              <a:t>28. Deleting An Admin Info</a:t>
            </a:r>
            <a:endParaRPr lang="en-US" sz="2400" dirty="0"/>
          </a:p>
        </p:txBody>
      </p:sp>
      <p:pic>
        <p:nvPicPr>
          <p:cNvPr id="5" name="Content Placeholder 4"/>
          <p:cNvPicPr>
            <a:picLocks noGrp="1" noChangeAspect="1"/>
          </p:cNvPicPr>
          <p:nvPr>
            <p:ph idx="1"/>
          </p:nvPr>
        </p:nvPicPr>
        <p:blipFill>
          <a:blip r:embed="rId2"/>
          <a:stretch>
            <a:fillRect/>
          </a:stretch>
        </p:blipFill>
        <p:spPr>
          <a:xfrm>
            <a:off x="0" y="1272209"/>
            <a:ext cx="12192000" cy="5585791"/>
          </a:xfrm>
        </p:spPr>
      </p:pic>
    </p:spTree>
    <p:extLst>
      <p:ext uri="{BB962C8B-B14F-4D97-AF65-F5344CB8AC3E}">
        <p14:creationId xmlns:p14="http://schemas.microsoft.com/office/powerpoint/2010/main" val="134569010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925" y="119270"/>
            <a:ext cx="8911687" cy="768626"/>
          </a:xfrm>
        </p:spPr>
        <p:txBody>
          <a:bodyPr>
            <a:normAutofit fontScale="90000"/>
          </a:bodyPr>
          <a:lstStyle/>
          <a:p>
            <a:r>
              <a:rPr lang="en-US" dirty="0">
                <a:solidFill>
                  <a:srgbClr val="FF0000"/>
                </a:solidFill>
              </a:rPr>
              <a:t>The Admin – Features</a:t>
            </a:r>
            <a:br>
              <a:rPr lang="en-US" dirty="0">
                <a:solidFill>
                  <a:srgbClr val="FF0000"/>
                </a:solidFill>
              </a:rPr>
            </a:br>
            <a:r>
              <a:rPr lang="en-US" sz="2400" dirty="0">
                <a:solidFill>
                  <a:srgbClr val="0070C0"/>
                </a:solidFill>
              </a:rPr>
              <a:t>28. Editing An Admin Info</a:t>
            </a:r>
            <a:endParaRPr lang="en-US" sz="2400" dirty="0"/>
          </a:p>
        </p:txBody>
      </p:sp>
      <p:pic>
        <p:nvPicPr>
          <p:cNvPr id="5" name="Content Placeholder 4"/>
          <p:cNvPicPr>
            <a:picLocks noGrp="1" noChangeAspect="1"/>
          </p:cNvPicPr>
          <p:nvPr>
            <p:ph idx="1"/>
          </p:nvPr>
        </p:nvPicPr>
        <p:blipFill>
          <a:blip r:embed="rId2"/>
          <a:stretch>
            <a:fillRect/>
          </a:stretch>
        </p:blipFill>
        <p:spPr>
          <a:xfrm>
            <a:off x="0" y="1258957"/>
            <a:ext cx="12192000" cy="5599043"/>
          </a:xfrm>
        </p:spPr>
      </p:pic>
    </p:spTree>
    <p:extLst>
      <p:ext uri="{BB962C8B-B14F-4D97-AF65-F5344CB8AC3E}">
        <p14:creationId xmlns:p14="http://schemas.microsoft.com/office/powerpoint/2010/main" val="93783390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00"/>
                </a:solidFill>
              </a:rPr>
              <a:t>The Admin – Features</a:t>
            </a:r>
            <a:br>
              <a:rPr lang="en-US" dirty="0">
                <a:solidFill>
                  <a:srgbClr val="FF0000"/>
                </a:solidFill>
              </a:rPr>
            </a:br>
            <a:r>
              <a:rPr lang="en-US" sz="2200" dirty="0">
                <a:solidFill>
                  <a:srgbClr val="0070C0"/>
                </a:solidFill>
              </a:rPr>
              <a:t>29. Searching</a:t>
            </a:r>
            <a:endParaRPr lang="en-US" sz="2200" dirty="0"/>
          </a:p>
        </p:txBody>
      </p:sp>
      <p:sp>
        <p:nvSpPr>
          <p:cNvPr id="3" name="Content Placeholder 2"/>
          <p:cNvSpPr>
            <a:spLocks noGrp="1"/>
          </p:cNvSpPr>
          <p:nvPr>
            <p:ph idx="1"/>
          </p:nvPr>
        </p:nvSpPr>
        <p:spPr>
          <a:xfrm>
            <a:off x="2589212" y="2133599"/>
            <a:ext cx="8915400" cy="4161183"/>
          </a:xfrm>
        </p:spPr>
        <p:txBody>
          <a:bodyPr>
            <a:normAutofit lnSpcReduction="10000"/>
          </a:bodyPr>
          <a:lstStyle/>
          <a:p>
            <a:r>
              <a:rPr lang="en-US" sz="2000" dirty="0"/>
              <a:t>He Can Search For A Topic Using It’s Username From The Following:</a:t>
            </a:r>
          </a:p>
          <a:p>
            <a:pPr marL="400050" indent="-400050">
              <a:buFont typeface="+mj-lt"/>
              <a:buAutoNum type="romanUcPeriod"/>
            </a:pPr>
            <a:r>
              <a:rPr lang="en-US" sz="2000" dirty="0"/>
              <a:t>Subjects</a:t>
            </a:r>
          </a:p>
          <a:p>
            <a:pPr marL="400050" indent="-400050">
              <a:buFont typeface="+mj-lt"/>
              <a:buAutoNum type="romanUcPeriod"/>
            </a:pPr>
            <a:r>
              <a:rPr lang="en-US" sz="2000" dirty="0"/>
              <a:t>Levels</a:t>
            </a:r>
          </a:p>
          <a:p>
            <a:pPr marL="400050" indent="-400050">
              <a:buFont typeface="+mj-lt"/>
              <a:buAutoNum type="romanUcPeriod"/>
            </a:pPr>
            <a:r>
              <a:rPr lang="en-US" sz="2000" dirty="0"/>
              <a:t>Admins</a:t>
            </a:r>
          </a:p>
          <a:p>
            <a:pPr marL="400050" indent="-400050">
              <a:buFont typeface="+mj-lt"/>
              <a:buAutoNum type="romanUcPeriod"/>
            </a:pPr>
            <a:r>
              <a:rPr lang="en-US" sz="2000" dirty="0"/>
              <a:t>Departments</a:t>
            </a:r>
          </a:p>
          <a:p>
            <a:pPr marL="400050" indent="-400050">
              <a:buFont typeface="+mj-lt"/>
              <a:buAutoNum type="romanUcPeriod"/>
            </a:pPr>
            <a:r>
              <a:rPr lang="en-US" sz="2000" dirty="0"/>
              <a:t>Students</a:t>
            </a:r>
          </a:p>
          <a:p>
            <a:pPr marL="400050" indent="-400050">
              <a:buFont typeface="+mj-lt"/>
              <a:buAutoNum type="romanUcPeriod"/>
            </a:pPr>
            <a:r>
              <a:rPr lang="en-US" sz="2000" dirty="0"/>
              <a:t>Lecturers</a:t>
            </a:r>
          </a:p>
          <a:p>
            <a:pPr marL="400050" indent="-400050">
              <a:buFont typeface="+mj-lt"/>
              <a:buAutoNum type="romanUcPeriod"/>
            </a:pPr>
            <a:r>
              <a:rPr lang="en-US" sz="2000" dirty="0"/>
              <a:t>Static Pages</a:t>
            </a:r>
          </a:p>
          <a:p>
            <a:pPr marL="400050" indent="-400050">
              <a:buFont typeface="+mj-lt"/>
              <a:buAutoNum type="romanUcPeriod"/>
            </a:pPr>
            <a:r>
              <a:rPr lang="en-US" sz="2000" dirty="0"/>
              <a:t> Admins Logs</a:t>
            </a:r>
          </a:p>
          <a:p>
            <a:pPr marL="400050" indent="-400050">
              <a:buFont typeface="+mj-lt"/>
              <a:buAutoNum type="romanUcPeriod"/>
            </a:pPr>
            <a:r>
              <a:rPr lang="en-US" sz="2000" dirty="0"/>
              <a:t>Activities Logs</a:t>
            </a:r>
          </a:p>
          <a:p>
            <a:pPr marL="400050" indent="-400050">
              <a:buFont typeface="+mj-lt"/>
              <a:buAutoNum type="romanUcPeriod"/>
            </a:pPr>
            <a:endParaRPr lang="en-US" sz="2000" dirty="0"/>
          </a:p>
        </p:txBody>
      </p:sp>
    </p:spTree>
    <p:extLst>
      <p:ext uri="{BB962C8B-B14F-4D97-AF65-F5344CB8AC3E}">
        <p14:creationId xmlns:p14="http://schemas.microsoft.com/office/powerpoint/2010/main" val="30407715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00"/>
                </a:solidFill>
              </a:rPr>
              <a:t>The Lecturer – Features</a:t>
            </a:r>
            <a:br>
              <a:rPr lang="en-US" dirty="0">
                <a:solidFill>
                  <a:srgbClr val="FF0000"/>
                </a:solidFill>
              </a:rPr>
            </a:br>
            <a:r>
              <a:rPr lang="en-US" sz="2200" dirty="0">
                <a:solidFill>
                  <a:srgbClr val="0070C0"/>
                </a:solidFill>
              </a:rPr>
              <a:t>2. Downloading Downloadable Materials</a:t>
            </a:r>
            <a:endParaRPr lang="en-US" sz="2200" dirty="0"/>
          </a:p>
        </p:txBody>
      </p:sp>
      <p:sp>
        <p:nvSpPr>
          <p:cNvPr id="3" name="Content Placeholder 2"/>
          <p:cNvSpPr>
            <a:spLocks noGrp="1"/>
          </p:cNvSpPr>
          <p:nvPr>
            <p:ph idx="1"/>
          </p:nvPr>
        </p:nvSpPr>
        <p:spPr/>
        <p:txBody>
          <a:bodyPr>
            <a:normAutofit/>
          </a:bodyPr>
          <a:lstStyle/>
          <a:p>
            <a:r>
              <a:rPr lang="en-US" sz="2000" dirty="0"/>
              <a:t>He Will Be Asked To Access The Group From Which He Wants To Download The Uploaded Material File</a:t>
            </a:r>
          </a:p>
          <a:p>
            <a:r>
              <a:rPr lang="en-US" sz="2000" dirty="0"/>
              <a:t>Then He Will Find The Files Uploaded By Him or Other Students</a:t>
            </a:r>
          </a:p>
          <a:p>
            <a:r>
              <a:rPr lang="en-US" sz="2000" dirty="0"/>
              <a:t>Then He Will Be Able To Download These Files</a:t>
            </a:r>
          </a:p>
          <a:p>
            <a:endParaRPr lang="en-US" sz="2000" dirty="0"/>
          </a:p>
        </p:txBody>
      </p:sp>
    </p:spTree>
    <p:extLst>
      <p:ext uri="{BB962C8B-B14F-4D97-AF65-F5344CB8AC3E}">
        <p14:creationId xmlns:p14="http://schemas.microsoft.com/office/powerpoint/2010/main" val="212808223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925" y="106018"/>
            <a:ext cx="8911687" cy="901148"/>
          </a:xfrm>
        </p:spPr>
        <p:txBody>
          <a:bodyPr>
            <a:normAutofit fontScale="90000"/>
          </a:bodyPr>
          <a:lstStyle/>
          <a:p>
            <a:r>
              <a:rPr lang="en-US" dirty="0">
                <a:solidFill>
                  <a:srgbClr val="FF0000"/>
                </a:solidFill>
              </a:rPr>
              <a:t>The Admin – Features</a:t>
            </a:r>
            <a:br>
              <a:rPr lang="en-US" dirty="0">
                <a:solidFill>
                  <a:srgbClr val="FF0000"/>
                </a:solidFill>
              </a:rPr>
            </a:br>
            <a:r>
              <a:rPr lang="en-US" sz="2400" dirty="0">
                <a:solidFill>
                  <a:srgbClr val="0070C0"/>
                </a:solidFill>
              </a:rPr>
              <a:t>29. Searching For A Particular Subject</a:t>
            </a:r>
            <a:endParaRPr lang="en-US" sz="2400" dirty="0"/>
          </a:p>
        </p:txBody>
      </p:sp>
      <p:pic>
        <p:nvPicPr>
          <p:cNvPr id="5" name="Content Placeholder 4"/>
          <p:cNvPicPr>
            <a:picLocks noGrp="1" noChangeAspect="1"/>
          </p:cNvPicPr>
          <p:nvPr>
            <p:ph idx="1"/>
          </p:nvPr>
        </p:nvPicPr>
        <p:blipFill>
          <a:blip r:embed="rId2"/>
          <a:stretch>
            <a:fillRect/>
          </a:stretch>
        </p:blipFill>
        <p:spPr>
          <a:xfrm>
            <a:off x="0" y="1285461"/>
            <a:ext cx="12192000" cy="5572539"/>
          </a:xfrm>
        </p:spPr>
      </p:pic>
    </p:spTree>
    <p:extLst>
      <p:ext uri="{BB962C8B-B14F-4D97-AF65-F5344CB8AC3E}">
        <p14:creationId xmlns:p14="http://schemas.microsoft.com/office/powerpoint/2010/main" val="211887894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925" y="159026"/>
            <a:ext cx="8911687" cy="954157"/>
          </a:xfrm>
        </p:spPr>
        <p:txBody>
          <a:bodyPr/>
          <a:lstStyle/>
          <a:p>
            <a:r>
              <a:rPr lang="en-US" sz="3200" dirty="0">
                <a:solidFill>
                  <a:srgbClr val="FF0000"/>
                </a:solidFill>
              </a:rPr>
              <a:t>The Admin – Features</a:t>
            </a:r>
            <a:br>
              <a:rPr lang="en-US" dirty="0">
                <a:solidFill>
                  <a:srgbClr val="FF0000"/>
                </a:solidFill>
              </a:rPr>
            </a:br>
            <a:r>
              <a:rPr lang="en-US" sz="2000" dirty="0">
                <a:solidFill>
                  <a:srgbClr val="0070C0"/>
                </a:solidFill>
              </a:rPr>
              <a:t>29</a:t>
            </a:r>
            <a:r>
              <a:rPr lang="en-US" sz="2200" dirty="0">
                <a:solidFill>
                  <a:srgbClr val="0070C0"/>
                </a:solidFill>
              </a:rPr>
              <a:t>. Searching For A Particular Level</a:t>
            </a:r>
            <a:endParaRPr lang="en-US" sz="2200" dirty="0"/>
          </a:p>
        </p:txBody>
      </p:sp>
      <p:pic>
        <p:nvPicPr>
          <p:cNvPr id="5" name="Content Placeholder 4"/>
          <p:cNvPicPr>
            <a:picLocks noGrp="1" noChangeAspect="1"/>
          </p:cNvPicPr>
          <p:nvPr>
            <p:ph idx="1"/>
          </p:nvPr>
        </p:nvPicPr>
        <p:blipFill>
          <a:blip r:embed="rId2"/>
          <a:stretch>
            <a:fillRect/>
          </a:stretch>
        </p:blipFill>
        <p:spPr>
          <a:xfrm>
            <a:off x="0" y="1285461"/>
            <a:ext cx="12191999" cy="5572539"/>
          </a:xfrm>
        </p:spPr>
      </p:pic>
    </p:spTree>
    <p:extLst>
      <p:ext uri="{BB962C8B-B14F-4D97-AF65-F5344CB8AC3E}">
        <p14:creationId xmlns:p14="http://schemas.microsoft.com/office/powerpoint/2010/main" val="364746351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925" y="106017"/>
            <a:ext cx="8911687" cy="980661"/>
          </a:xfrm>
        </p:spPr>
        <p:txBody>
          <a:bodyPr/>
          <a:lstStyle/>
          <a:p>
            <a:r>
              <a:rPr lang="en-US" sz="3200" dirty="0">
                <a:solidFill>
                  <a:srgbClr val="FF0000"/>
                </a:solidFill>
              </a:rPr>
              <a:t>The Admin – Features</a:t>
            </a:r>
            <a:br>
              <a:rPr lang="en-US" dirty="0">
                <a:solidFill>
                  <a:srgbClr val="FF0000"/>
                </a:solidFill>
              </a:rPr>
            </a:br>
            <a:r>
              <a:rPr lang="en-US" sz="2000" dirty="0">
                <a:solidFill>
                  <a:srgbClr val="0070C0"/>
                </a:solidFill>
              </a:rPr>
              <a:t>29</a:t>
            </a:r>
            <a:r>
              <a:rPr lang="en-US" sz="2200" dirty="0">
                <a:solidFill>
                  <a:srgbClr val="0070C0"/>
                </a:solidFill>
              </a:rPr>
              <a:t>. Searching For A Particular Admin</a:t>
            </a:r>
            <a:endParaRPr lang="en-US" sz="2200" dirty="0"/>
          </a:p>
        </p:txBody>
      </p:sp>
      <p:pic>
        <p:nvPicPr>
          <p:cNvPr id="5" name="Content Placeholder 4"/>
          <p:cNvPicPr>
            <a:picLocks noGrp="1" noChangeAspect="1"/>
          </p:cNvPicPr>
          <p:nvPr>
            <p:ph idx="1"/>
          </p:nvPr>
        </p:nvPicPr>
        <p:blipFill>
          <a:blip r:embed="rId2"/>
          <a:stretch>
            <a:fillRect/>
          </a:stretch>
        </p:blipFill>
        <p:spPr>
          <a:xfrm>
            <a:off x="0" y="1272209"/>
            <a:ext cx="12192000" cy="5585791"/>
          </a:xfrm>
        </p:spPr>
      </p:pic>
    </p:spTree>
    <p:extLst>
      <p:ext uri="{BB962C8B-B14F-4D97-AF65-F5344CB8AC3E}">
        <p14:creationId xmlns:p14="http://schemas.microsoft.com/office/powerpoint/2010/main" val="330702767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925" y="119270"/>
            <a:ext cx="8911687" cy="954156"/>
          </a:xfrm>
        </p:spPr>
        <p:txBody>
          <a:bodyPr/>
          <a:lstStyle/>
          <a:p>
            <a:r>
              <a:rPr lang="en-US" sz="3200" dirty="0">
                <a:solidFill>
                  <a:srgbClr val="FF0000"/>
                </a:solidFill>
              </a:rPr>
              <a:t>The Admin – Features</a:t>
            </a:r>
            <a:br>
              <a:rPr lang="en-US" dirty="0">
                <a:solidFill>
                  <a:srgbClr val="FF0000"/>
                </a:solidFill>
              </a:rPr>
            </a:br>
            <a:r>
              <a:rPr lang="en-US" sz="2000" dirty="0">
                <a:solidFill>
                  <a:srgbClr val="0070C0"/>
                </a:solidFill>
              </a:rPr>
              <a:t>29</a:t>
            </a:r>
            <a:r>
              <a:rPr lang="en-US" sz="2200" dirty="0">
                <a:solidFill>
                  <a:srgbClr val="0070C0"/>
                </a:solidFill>
              </a:rPr>
              <a:t>. Searching For A Particular Department</a:t>
            </a:r>
            <a:endParaRPr lang="en-US" sz="2200" dirty="0"/>
          </a:p>
        </p:txBody>
      </p:sp>
      <p:pic>
        <p:nvPicPr>
          <p:cNvPr id="5" name="Content Placeholder 4"/>
          <p:cNvPicPr>
            <a:picLocks noGrp="1" noChangeAspect="1"/>
          </p:cNvPicPr>
          <p:nvPr>
            <p:ph idx="1"/>
          </p:nvPr>
        </p:nvPicPr>
        <p:blipFill>
          <a:blip r:embed="rId2"/>
          <a:stretch>
            <a:fillRect/>
          </a:stretch>
        </p:blipFill>
        <p:spPr>
          <a:xfrm>
            <a:off x="0" y="1272209"/>
            <a:ext cx="12192000" cy="5585791"/>
          </a:xfrm>
        </p:spPr>
      </p:pic>
    </p:spTree>
    <p:extLst>
      <p:ext uri="{BB962C8B-B14F-4D97-AF65-F5344CB8AC3E}">
        <p14:creationId xmlns:p14="http://schemas.microsoft.com/office/powerpoint/2010/main" val="219956771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925" y="185531"/>
            <a:ext cx="8911687" cy="901148"/>
          </a:xfrm>
        </p:spPr>
        <p:txBody>
          <a:bodyPr>
            <a:normAutofit fontScale="90000"/>
          </a:bodyPr>
          <a:lstStyle/>
          <a:p>
            <a:r>
              <a:rPr lang="en-US" dirty="0">
                <a:solidFill>
                  <a:srgbClr val="FF0000"/>
                </a:solidFill>
              </a:rPr>
              <a:t>The Admin – Features</a:t>
            </a:r>
            <a:br>
              <a:rPr lang="en-US" dirty="0">
                <a:solidFill>
                  <a:srgbClr val="FF0000"/>
                </a:solidFill>
              </a:rPr>
            </a:br>
            <a:r>
              <a:rPr lang="en-US" sz="2400" dirty="0">
                <a:solidFill>
                  <a:srgbClr val="0070C0"/>
                </a:solidFill>
              </a:rPr>
              <a:t>29. Searching For A Particular Student</a:t>
            </a:r>
            <a:endParaRPr lang="en-US" sz="2400" dirty="0"/>
          </a:p>
        </p:txBody>
      </p:sp>
      <p:pic>
        <p:nvPicPr>
          <p:cNvPr id="5" name="Content Placeholder 4"/>
          <p:cNvPicPr>
            <a:picLocks noGrp="1" noChangeAspect="1"/>
          </p:cNvPicPr>
          <p:nvPr>
            <p:ph idx="1"/>
          </p:nvPr>
        </p:nvPicPr>
        <p:blipFill>
          <a:blip r:embed="rId2"/>
          <a:stretch>
            <a:fillRect/>
          </a:stretch>
        </p:blipFill>
        <p:spPr>
          <a:xfrm>
            <a:off x="0" y="1285462"/>
            <a:ext cx="12192000" cy="5572538"/>
          </a:xfrm>
        </p:spPr>
      </p:pic>
    </p:spTree>
    <p:extLst>
      <p:ext uri="{BB962C8B-B14F-4D97-AF65-F5344CB8AC3E}">
        <p14:creationId xmlns:p14="http://schemas.microsoft.com/office/powerpoint/2010/main" val="87603210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925" y="92765"/>
            <a:ext cx="8911687" cy="1007165"/>
          </a:xfrm>
        </p:spPr>
        <p:txBody>
          <a:bodyPr>
            <a:normAutofit/>
          </a:bodyPr>
          <a:lstStyle/>
          <a:p>
            <a:r>
              <a:rPr lang="en-US" sz="3200" dirty="0">
                <a:solidFill>
                  <a:srgbClr val="FF0000"/>
                </a:solidFill>
              </a:rPr>
              <a:t>The Admin – Features</a:t>
            </a:r>
            <a:br>
              <a:rPr lang="en-US" dirty="0">
                <a:solidFill>
                  <a:srgbClr val="FF0000"/>
                </a:solidFill>
              </a:rPr>
            </a:br>
            <a:r>
              <a:rPr lang="en-US" sz="2000" dirty="0">
                <a:solidFill>
                  <a:srgbClr val="0070C0"/>
                </a:solidFill>
              </a:rPr>
              <a:t>29</a:t>
            </a:r>
            <a:r>
              <a:rPr lang="en-US" sz="2200" dirty="0">
                <a:solidFill>
                  <a:srgbClr val="0070C0"/>
                </a:solidFill>
              </a:rPr>
              <a:t>. Searching For A Particular Lecturer</a:t>
            </a:r>
            <a:endParaRPr lang="en-US" sz="2200" dirty="0"/>
          </a:p>
        </p:txBody>
      </p:sp>
      <p:pic>
        <p:nvPicPr>
          <p:cNvPr id="5" name="Content Placeholder 4"/>
          <p:cNvPicPr>
            <a:picLocks noGrp="1" noChangeAspect="1"/>
          </p:cNvPicPr>
          <p:nvPr>
            <p:ph idx="1"/>
          </p:nvPr>
        </p:nvPicPr>
        <p:blipFill>
          <a:blip r:embed="rId2"/>
          <a:stretch>
            <a:fillRect/>
          </a:stretch>
        </p:blipFill>
        <p:spPr>
          <a:xfrm>
            <a:off x="0" y="1298713"/>
            <a:ext cx="12192000" cy="5559287"/>
          </a:xfrm>
        </p:spPr>
      </p:pic>
    </p:spTree>
    <p:extLst>
      <p:ext uri="{BB962C8B-B14F-4D97-AF65-F5344CB8AC3E}">
        <p14:creationId xmlns:p14="http://schemas.microsoft.com/office/powerpoint/2010/main" val="91883202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925" y="106018"/>
            <a:ext cx="8911687" cy="887896"/>
          </a:xfrm>
        </p:spPr>
        <p:txBody>
          <a:bodyPr>
            <a:normAutofit fontScale="90000"/>
          </a:bodyPr>
          <a:lstStyle/>
          <a:p>
            <a:r>
              <a:rPr lang="en-US" dirty="0">
                <a:solidFill>
                  <a:srgbClr val="FF0000"/>
                </a:solidFill>
              </a:rPr>
              <a:t>The Admin – Features</a:t>
            </a:r>
            <a:br>
              <a:rPr lang="en-US" dirty="0">
                <a:solidFill>
                  <a:srgbClr val="FF0000"/>
                </a:solidFill>
              </a:rPr>
            </a:br>
            <a:r>
              <a:rPr lang="en-US" sz="2400" dirty="0">
                <a:solidFill>
                  <a:srgbClr val="0070C0"/>
                </a:solidFill>
              </a:rPr>
              <a:t>29. Searching For A Particular Static Page</a:t>
            </a:r>
            <a:endParaRPr lang="en-US" sz="2400" dirty="0"/>
          </a:p>
        </p:txBody>
      </p:sp>
      <p:pic>
        <p:nvPicPr>
          <p:cNvPr id="5" name="Content Placeholder 4"/>
          <p:cNvPicPr>
            <a:picLocks noGrp="1" noChangeAspect="1"/>
          </p:cNvPicPr>
          <p:nvPr>
            <p:ph idx="1"/>
          </p:nvPr>
        </p:nvPicPr>
        <p:blipFill>
          <a:blip r:embed="rId2"/>
          <a:stretch>
            <a:fillRect/>
          </a:stretch>
        </p:blipFill>
        <p:spPr>
          <a:xfrm>
            <a:off x="0" y="1285461"/>
            <a:ext cx="12191999" cy="5572539"/>
          </a:xfrm>
        </p:spPr>
      </p:pic>
    </p:spTree>
    <p:extLst>
      <p:ext uri="{BB962C8B-B14F-4D97-AF65-F5344CB8AC3E}">
        <p14:creationId xmlns:p14="http://schemas.microsoft.com/office/powerpoint/2010/main" val="81940456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925" y="159027"/>
            <a:ext cx="8911687" cy="914400"/>
          </a:xfrm>
        </p:spPr>
        <p:txBody>
          <a:bodyPr>
            <a:normAutofit fontScale="90000"/>
          </a:bodyPr>
          <a:lstStyle/>
          <a:p>
            <a:r>
              <a:rPr lang="en-US" dirty="0">
                <a:solidFill>
                  <a:srgbClr val="FF0000"/>
                </a:solidFill>
              </a:rPr>
              <a:t>The Admin – Features</a:t>
            </a:r>
            <a:br>
              <a:rPr lang="en-US" dirty="0">
                <a:solidFill>
                  <a:srgbClr val="FF0000"/>
                </a:solidFill>
              </a:rPr>
            </a:br>
            <a:r>
              <a:rPr lang="en-US" sz="2400" dirty="0">
                <a:solidFill>
                  <a:srgbClr val="0070C0"/>
                </a:solidFill>
              </a:rPr>
              <a:t>29. Searching For A Particular Admin Log</a:t>
            </a:r>
            <a:endParaRPr lang="en-US" sz="2400" dirty="0"/>
          </a:p>
        </p:txBody>
      </p:sp>
      <p:pic>
        <p:nvPicPr>
          <p:cNvPr id="5" name="Content Placeholder 4"/>
          <p:cNvPicPr>
            <a:picLocks noGrp="1" noChangeAspect="1"/>
          </p:cNvPicPr>
          <p:nvPr>
            <p:ph idx="1"/>
          </p:nvPr>
        </p:nvPicPr>
        <p:blipFill>
          <a:blip r:embed="rId2"/>
          <a:stretch>
            <a:fillRect/>
          </a:stretch>
        </p:blipFill>
        <p:spPr>
          <a:xfrm>
            <a:off x="0" y="1258957"/>
            <a:ext cx="12192000" cy="5599043"/>
          </a:xfrm>
        </p:spPr>
      </p:pic>
    </p:spTree>
    <p:extLst>
      <p:ext uri="{BB962C8B-B14F-4D97-AF65-F5344CB8AC3E}">
        <p14:creationId xmlns:p14="http://schemas.microsoft.com/office/powerpoint/2010/main" val="251789635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925" y="106018"/>
            <a:ext cx="8911687" cy="848140"/>
          </a:xfrm>
        </p:spPr>
        <p:txBody>
          <a:bodyPr>
            <a:normAutofit fontScale="90000"/>
          </a:bodyPr>
          <a:lstStyle/>
          <a:p>
            <a:r>
              <a:rPr lang="en-US" dirty="0">
                <a:solidFill>
                  <a:srgbClr val="FF0000"/>
                </a:solidFill>
              </a:rPr>
              <a:t>The Admin – Features</a:t>
            </a:r>
            <a:br>
              <a:rPr lang="en-US" dirty="0">
                <a:solidFill>
                  <a:srgbClr val="FF0000"/>
                </a:solidFill>
              </a:rPr>
            </a:br>
            <a:r>
              <a:rPr lang="en-US" sz="2400" dirty="0">
                <a:solidFill>
                  <a:srgbClr val="0070C0"/>
                </a:solidFill>
              </a:rPr>
              <a:t>29. Searching For A Particular Activity Log</a:t>
            </a:r>
            <a:endParaRPr lang="en-US" sz="2400" dirty="0"/>
          </a:p>
        </p:txBody>
      </p:sp>
      <p:pic>
        <p:nvPicPr>
          <p:cNvPr id="5" name="Content Placeholder 4"/>
          <p:cNvPicPr>
            <a:picLocks noGrp="1" noChangeAspect="1"/>
          </p:cNvPicPr>
          <p:nvPr>
            <p:ph idx="1"/>
          </p:nvPr>
        </p:nvPicPr>
        <p:blipFill>
          <a:blip r:embed="rId2"/>
          <a:stretch>
            <a:fillRect/>
          </a:stretch>
        </p:blipFill>
        <p:spPr>
          <a:xfrm>
            <a:off x="0" y="1285461"/>
            <a:ext cx="12191999" cy="5572539"/>
          </a:xfrm>
        </p:spPr>
      </p:pic>
    </p:spTree>
    <p:extLst>
      <p:ext uri="{BB962C8B-B14F-4D97-AF65-F5344CB8AC3E}">
        <p14:creationId xmlns:p14="http://schemas.microsoft.com/office/powerpoint/2010/main" val="32314434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rgbClr val="FF0000"/>
                </a:solidFill>
              </a:rPr>
              <a:t>The Admin – Features</a:t>
            </a:r>
            <a:br>
              <a:rPr lang="en-US" dirty="0">
                <a:solidFill>
                  <a:srgbClr val="FF0000"/>
                </a:solidFill>
              </a:rPr>
            </a:br>
            <a:r>
              <a:rPr lang="en-US" sz="2200" dirty="0">
                <a:solidFill>
                  <a:srgbClr val="0070C0"/>
                </a:solidFill>
              </a:rPr>
              <a:t>30. The System Has A Responsive Design</a:t>
            </a:r>
            <a:endParaRPr lang="en-US" sz="2200" dirty="0"/>
          </a:p>
        </p:txBody>
      </p:sp>
      <p:sp>
        <p:nvSpPr>
          <p:cNvPr id="3" name="Content Placeholder 2"/>
          <p:cNvSpPr>
            <a:spLocks noGrp="1"/>
          </p:cNvSpPr>
          <p:nvPr>
            <p:ph idx="1"/>
          </p:nvPr>
        </p:nvSpPr>
        <p:spPr/>
        <p:txBody>
          <a:bodyPr>
            <a:normAutofit/>
          </a:bodyPr>
          <a:lstStyle/>
          <a:p>
            <a:r>
              <a:rPr lang="en-US" sz="2000" dirty="0"/>
              <a:t>It Can Be Accessed and Run on Various Devices Like PCs, Laptops, Smart Phones and Tablets </a:t>
            </a:r>
          </a:p>
        </p:txBody>
      </p:sp>
    </p:spTree>
    <p:extLst>
      <p:ext uri="{BB962C8B-B14F-4D97-AF65-F5344CB8AC3E}">
        <p14:creationId xmlns:p14="http://schemas.microsoft.com/office/powerpoint/2010/main" val="594334549"/>
      </p:ext>
    </p:extLst>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docProps/app.xml><?xml version="1.0" encoding="utf-8"?>
<Properties xmlns="http://schemas.openxmlformats.org/officeDocument/2006/extended-properties" xmlns:vt="http://schemas.openxmlformats.org/officeDocument/2006/docPropsVTypes">
  <Template>Wisp</Template>
  <TotalTime>3737</TotalTime>
  <Words>2041</Words>
  <Application>Microsoft Office PowerPoint</Application>
  <PresentationFormat>Widescreen</PresentationFormat>
  <Paragraphs>207</Paragraphs>
  <Slides>100</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100</vt:i4>
      </vt:variant>
    </vt:vector>
  </HeadingPairs>
  <TitlesOfParts>
    <vt:vector size="104" baseType="lpstr">
      <vt:lpstr>Arial</vt:lpstr>
      <vt:lpstr>Century Gothic</vt:lpstr>
      <vt:lpstr>Wingdings 3</vt:lpstr>
      <vt:lpstr>Wisp</vt:lpstr>
      <vt:lpstr>FCI Learning Management System</vt:lpstr>
      <vt:lpstr>Introduction</vt:lpstr>
      <vt:lpstr>FCI LMS - Features</vt:lpstr>
      <vt:lpstr>The Registration Form Of The Lecturers</vt:lpstr>
      <vt:lpstr>The Registration Form Of The Students</vt:lpstr>
      <vt:lpstr>The Login Form For Both The Lecturers &amp; Students</vt:lpstr>
      <vt:lpstr>The Lecturer – Features 1. Creating An Educational Group For A Specific Subject</vt:lpstr>
      <vt:lpstr>The Lecturer – Features 1. Creating An Educational Group For A Specific Subject</vt:lpstr>
      <vt:lpstr>The Lecturer – Features 2. Downloading Downloadable Materials</vt:lpstr>
      <vt:lpstr>The Lecturer – Features 2. Downloading Downloadable Materials</vt:lpstr>
      <vt:lpstr>The Lecturer – Features 3. Uploading Downloadable Materials</vt:lpstr>
      <vt:lpstr>The Lecturer – Features 3. Uploading Downloadable Materials</vt:lpstr>
      <vt:lpstr>The Lecturer – Features 4. Making Posts &amp; Announcements</vt:lpstr>
      <vt:lpstr>The Lecturer – Features 4. Making Posts &amp; Announcements</vt:lpstr>
      <vt:lpstr>The Lecturer – Features 5. Editing &amp; Removing Posts &amp; Announcements</vt:lpstr>
      <vt:lpstr>The Lecturer – Features 5. Editing &amp; Removing Posts &amp; Announcements</vt:lpstr>
      <vt:lpstr>The Lecturer – Features 5. Editing Posts &amp; Announcements</vt:lpstr>
      <vt:lpstr>The Lecturer – Features 5. Removing Posts &amp; Announcements</vt:lpstr>
      <vt:lpstr>The Lecturer – Features 6. Viewing The Students In A Particular Group</vt:lpstr>
      <vt:lpstr>The Lecturer – Features 6. Viewing The Students In A Particular Group</vt:lpstr>
      <vt:lpstr>The Lecturer – Features 6. Viewing The Students In A Particular Group</vt:lpstr>
      <vt:lpstr>The Lecturer – Features 7. Sending &amp; Receiving Messages From &amp; To Lecturers or Students</vt:lpstr>
      <vt:lpstr>The Lecturer – Features 7. Sending Messages To Lecturers</vt:lpstr>
      <vt:lpstr>The Lecturer – Features 7. Sending Messages To Students</vt:lpstr>
      <vt:lpstr>The Lecturer – Features 7. Receiving Messages From Lecturers or Students</vt:lpstr>
      <vt:lpstr>The Lecturer – Features 8. Receiving Notifications From Students &amp; Lecturers</vt:lpstr>
      <vt:lpstr>The Lecturer – Features 8. Receiving Notifications From Students &amp; Lecturers</vt:lpstr>
      <vt:lpstr>The Lecturer – Features 9. Making &amp; Editing A Subject Overview</vt:lpstr>
      <vt:lpstr>The Lecturer – Features 9. Making A Subject Overview</vt:lpstr>
      <vt:lpstr>The Lecturer – Features 9. Editing A Subject Overview</vt:lpstr>
      <vt:lpstr>The Lecturer – Features 10. Making A Subject Timetable</vt:lpstr>
      <vt:lpstr>The Lecturer – Features 10. Making A Subject Timetable</vt:lpstr>
      <vt:lpstr>The Lecturer – Features 10. Making A Subject Timetable</vt:lpstr>
      <vt:lpstr>The Lecturer – Features 11. Adding Students To Groups</vt:lpstr>
      <vt:lpstr>The Lecturer – Features 11. Adding Students To Groups</vt:lpstr>
      <vt:lpstr>The Lecturer – Features 12. Printing Students In Groups</vt:lpstr>
      <vt:lpstr>The Lecturer – Features 12. Printing Students In Groups</vt:lpstr>
      <vt:lpstr>The Lecturer – Features 13. Editing Profile</vt:lpstr>
      <vt:lpstr>The Lecturer – Features 13. Changing The Profile Picture</vt:lpstr>
      <vt:lpstr>The Lecturer – Features 13. Changing The Password</vt:lpstr>
      <vt:lpstr>The Student – Features 14. Viewing The Colleges In A Particular Group</vt:lpstr>
      <vt:lpstr>The Student – Features 14. Viewing The Colleges In A Particular Group</vt:lpstr>
      <vt:lpstr>The Student – Features 15. Downloading Downloadable Materials</vt:lpstr>
      <vt:lpstr>The Student – Features 15. Downloading Downloadable Materials</vt:lpstr>
      <vt:lpstr>The Student – Features 16. Uploading Downloadable Materials</vt:lpstr>
      <vt:lpstr>The Lecturer – Features 16. Uploading Downloadable Materials</vt:lpstr>
      <vt:lpstr>The Student – Features 17. Sending &amp; Receiving Messages From &amp; To Lecturers or Students</vt:lpstr>
      <vt:lpstr>The Student – Features 17. Sending Messages To Students</vt:lpstr>
      <vt:lpstr>The Student – Features 17. Sending Messages To Lecturers</vt:lpstr>
      <vt:lpstr>The Student – Features 17. Receiving Messages From Students &amp; Lecturers</vt:lpstr>
      <vt:lpstr>The Student – Features 18. Receiving Notifications From Students &amp; Lecturers</vt:lpstr>
      <vt:lpstr>The Student – Features 18. Receiving Notifications From Students &amp; Lecturers</vt:lpstr>
      <vt:lpstr>The Student – Features 19. Receiving Subjects Overviews Made By Lecturers</vt:lpstr>
      <vt:lpstr>The Student – Features 19. Receiving Subjects Overviews Made By Lecturers</vt:lpstr>
      <vt:lpstr>The Student – Features 20. Receiving Subjects Timetables Made By Lecturers</vt:lpstr>
      <vt:lpstr>The Student – Features 20. Receiving Subjects Timetables Made By Lecturers</vt:lpstr>
      <vt:lpstr>The Student – Features 20. Receiving Subjects Timetables Made By Lecturers</vt:lpstr>
      <vt:lpstr>The Student – Features 20. Receiving Subjects Timetables Made By Lecturers</vt:lpstr>
      <vt:lpstr>The Student – Features 20. Receiving Subjects Timetables Made By Lecturers</vt:lpstr>
      <vt:lpstr>The Student – Features 20. Receiving Subjects Timetables Made By Lecturers</vt:lpstr>
      <vt:lpstr>The Student – Features 21. Editing Profile</vt:lpstr>
      <vt:lpstr>The Lecturer – Features 21. Changing The Profile Picture</vt:lpstr>
      <vt:lpstr>The Lecturer – Features 21. Changing The Password</vt:lpstr>
      <vt:lpstr>The Admin – Features 22. Adding, Deleting &amp; Editing The Students Info</vt:lpstr>
      <vt:lpstr>The Admin – Features 22. Adding &amp; Deleting The Students Info</vt:lpstr>
      <vt:lpstr>The Admin – Features 22. Editing The Students Info</vt:lpstr>
      <vt:lpstr>The Admin – Features 23. Adding, Deleting &amp; Editing The Departments Info</vt:lpstr>
      <vt:lpstr>The Admin – Features 23. Adding &amp; Deleting The Departments Info</vt:lpstr>
      <vt:lpstr>The Admin – Features 23. Editing The Students Info</vt:lpstr>
      <vt:lpstr>The Admin – Features 24. Adding, Deleting &amp; Editing The Lecturers Info</vt:lpstr>
      <vt:lpstr>The Admin – Features 24. Adding &amp; Deleting The Lecturers Info</vt:lpstr>
      <vt:lpstr>The Admin – Features 24. Editing The Lecturers Info</vt:lpstr>
      <vt:lpstr>The Admin – Features 25. Adding, Deleting &amp; Editing The Subjects Info</vt:lpstr>
      <vt:lpstr>The Admin – Features 25. Adding The Subjects Info</vt:lpstr>
      <vt:lpstr>The Admin – Features 25. Adding The Subjects Info</vt:lpstr>
      <vt:lpstr>The Admin – Features 25. Deleting The Subjects Info</vt:lpstr>
      <vt:lpstr>The Admin – Features 25. Editing The Subjects Info</vt:lpstr>
      <vt:lpstr>The Admin – Features 25. Editing The Subjects Info</vt:lpstr>
      <vt:lpstr>The Admin – Features 26. Adding, Deleting &amp; Editing The Static Pages Info</vt:lpstr>
      <vt:lpstr>The Admin – Features 26. Adding The Static Page’s Info</vt:lpstr>
      <vt:lpstr>The Admin – Features 26. Deleting The Static Page’s Info</vt:lpstr>
      <vt:lpstr>The Admin – Features 26. Editing The Static Page’s Info</vt:lpstr>
      <vt:lpstr>The Admin – Features 27. Viewing The Full Dashboard Of The System</vt:lpstr>
      <vt:lpstr>The Admin – Features 27. Viewing The Full Dashboard Of The System</vt:lpstr>
      <vt:lpstr>The Admin – Features 28. Adding, Deleting &amp; Editing Profile</vt:lpstr>
      <vt:lpstr>The Admin – Features 28. Adding The Admin Info</vt:lpstr>
      <vt:lpstr>The Admin – Features 28. Deleting An Admin Info</vt:lpstr>
      <vt:lpstr>The Admin – Features 28. Editing An Admin Info</vt:lpstr>
      <vt:lpstr>The Admin – Features 29. Searching</vt:lpstr>
      <vt:lpstr>The Admin – Features 29. Searching For A Particular Subject</vt:lpstr>
      <vt:lpstr>The Admin – Features 29. Searching For A Particular Level</vt:lpstr>
      <vt:lpstr>The Admin – Features 29. Searching For A Particular Admin</vt:lpstr>
      <vt:lpstr>The Admin – Features 29. Searching For A Particular Department</vt:lpstr>
      <vt:lpstr>The Admin – Features 29. Searching For A Particular Student</vt:lpstr>
      <vt:lpstr>The Admin – Features 29. Searching For A Particular Lecturer</vt:lpstr>
      <vt:lpstr>The Admin – Features 29. Searching For A Particular Static Page</vt:lpstr>
      <vt:lpstr>The Admin – Features 29. Searching For A Particular Admin Log</vt:lpstr>
      <vt:lpstr>The Admin – Features 29. Searching For A Particular Activity Log</vt:lpstr>
      <vt:lpstr>The Admin – Features 30. The System Has A Responsive Design</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FCI Learning Management System</dc:title>
  <dc:creator>Mostafa Ramzy</dc:creator>
  <cp:lastModifiedBy>Mostafa</cp:lastModifiedBy>
  <cp:revision>193</cp:revision>
  <dcterms:created xsi:type="dcterms:W3CDTF">2017-06-12T07:09:20Z</dcterms:created>
  <dcterms:modified xsi:type="dcterms:W3CDTF">2019-08-29T21:00:32Z</dcterms:modified>
</cp:coreProperties>
</file>